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handoutMasterIdLst>
    <p:handoutMasterId r:id="rId48"/>
  </p:handoutMasterIdLst>
  <p:sldIdLst>
    <p:sldId id="256" r:id="rId2"/>
    <p:sldId id="316" r:id="rId3"/>
    <p:sldId id="305" r:id="rId4"/>
    <p:sldId id="306" r:id="rId5"/>
    <p:sldId id="307" r:id="rId6"/>
    <p:sldId id="308" r:id="rId7"/>
    <p:sldId id="293" r:id="rId8"/>
    <p:sldId id="271" r:id="rId9"/>
    <p:sldId id="286" r:id="rId10"/>
    <p:sldId id="287" r:id="rId11"/>
    <p:sldId id="288" r:id="rId12"/>
    <p:sldId id="290" r:id="rId13"/>
    <p:sldId id="285" r:id="rId14"/>
    <p:sldId id="309" r:id="rId15"/>
    <p:sldId id="310" r:id="rId16"/>
    <p:sldId id="261" r:id="rId17"/>
    <p:sldId id="262" r:id="rId18"/>
    <p:sldId id="263" r:id="rId19"/>
    <p:sldId id="264" r:id="rId20"/>
    <p:sldId id="265" r:id="rId21"/>
    <p:sldId id="295" r:id="rId22"/>
    <p:sldId id="267" r:id="rId23"/>
    <p:sldId id="268" r:id="rId24"/>
    <p:sldId id="269" r:id="rId25"/>
    <p:sldId id="270" r:id="rId26"/>
    <p:sldId id="296" r:id="rId27"/>
    <p:sldId id="297" r:id="rId28"/>
    <p:sldId id="275" r:id="rId29"/>
    <p:sldId id="276" r:id="rId30"/>
    <p:sldId id="277" r:id="rId31"/>
    <p:sldId id="278" r:id="rId32"/>
    <p:sldId id="298" r:id="rId33"/>
    <p:sldId id="299" r:id="rId34"/>
    <p:sldId id="300" r:id="rId35"/>
    <p:sldId id="301" r:id="rId36"/>
    <p:sldId id="302" r:id="rId37"/>
    <p:sldId id="303" r:id="rId38"/>
    <p:sldId id="311" r:id="rId39"/>
    <p:sldId id="312" r:id="rId40"/>
    <p:sldId id="313" r:id="rId41"/>
    <p:sldId id="304" r:id="rId42"/>
    <p:sldId id="314" r:id="rId43"/>
    <p:sldId id="317" r:id="rId44"/>
    <p:sldId id="318" r:id="rId45"/>
    <p:sldId id="315" r:id="rId46"/>
  </p:sldIdLst>
  <p:sldSz cx="9144000" cy="6858000" type="screen4x3"/>
  <p:notesSz cx="6669088"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257" autoAdjust="0"/>
  </p:normalViewPr>
  <p:slideViewPr>
    <p:cSldViewPr>
      <p:cViewPr>
        <p:scale>
          <a:sx n="100" d="100"/>
          <a:sy n="100" d="100"/>
        </p:scale>
        <p:origin x="-1944" y="-18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777607" y="0"/>
            <a:ext cx="2889938" cy="496332"/>
          </a:xfrm>
          <a:prstGeom prst="rect">
            <a:avLst/>
          </a:prstGeom>
        </p:spPr>
        <p:txBody>
          <a:bodyPr vert="horz" lIns="91440" tIns="45720" rIns="91440" bIns="45720" rtlCol="0"/>
          <a:lstStyle>
            <a:lvl1pPr algn="r">
              <a:defRPr sz="1200"/>
            </a:lvl1pPr>
          </a:lstStyle>
          <a:p>
            <a:fld id="{6E954C5A-E0DD-40A9-ADCE-6DD2FBD803BA}" type="datetimeFigureOut">
              <a:rPr lang="tr-TR" smtClean="0"/>
              <a:t>17.09.2014</a:t>
            </a:fld>
            <a:endParaRPr lang="tr-TR"/>
          </a:p>
        </p:txBody>
      </p:sp>
      <p:sp>
        <p:nvSpPr>
          <p:cNvPr id="4" name="Altbilgi Yer Tutucusu 3"/>
          <p:cNvSpPr>
            <a:spLocks noGrp="1"/>
          </p:cNvSpPr>
          <p:nvPr>
            <p:ph type="ftr" sz="quarter" idx="2"/>
          </p:nvPr>
        </p:nvSpPr>
        <p:spPr>
          <a:xfrm>
            <a:off x="0" y="9428583"/>
            <a:ext cx="2889938" cy="496332"/>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777607" y="9428583"/>
            <a:ext cx="2889938" cy="496332"/>
          </a:xfrm>
          <a:prstGeom prst="rect">
            <a:avLst/>
          </a:prstGeom>
        </p:spPr>
        <p:txBody>
          <a:bodyPr vert="horz" lIns="91440" tIns="45720" rIns="91440" bIns="45720" rtlCol="0" anchor="b"/>
          <a:lstStyle>
            <a:lvl1pPr algn="r">
              <a:defRPr sz="1200"/>
            </a:lvl1pPr>
          </a:lstStyle>
          <a:p>
            <a:fld id="{10CF3E97-E0F1-4C5E-9DB0-815F27BE3015}" type="slidenum">
              <a:rPr lang="tr-TR" smtClean="0"/>
              <a:t>‹#›</a:t>
            </a:fld>
            <a:endParaRPr lang="tr-TR"/>
          </a:p>
        </p:txBody>
      </p:sp>
    </p:spTree>
    <p:extLst>
      <p:ext uri="{BB962C8B-B14F-4D97-AF65-F5344CB8AC3E}">
        <p14:creationId xmlns:p14="http://schemas.microsoft.com/office/powerpoint/2010/main" val="34568673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889938" cy="49633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777607" y="0"/>
            <a:ext cx="2889938" cy="496332"/>
          </a:xfrm>
          <a:prstGeom prst="rect">
            <a:avLst/>
          </a:prstGeom>
        </p:spPr>
        <p:txBody>
          <a:bodyPr vert="horz" lIns="91440" tIns="45720" rIns="91440" bIns="45720" rtlCol="0"/>
          <a:lstStyle>
            <a:lvl1pPr algn="r">
              <a:defRPr sz="1200"/>
            </a:lvl1pPr>
          </a:lstStyle>
          <a:p>
            <a:fld id="{F8AB614D-A2C4-4E5F-8CA8-CB2714F0F4CE}" type="datetimeFigureOut">
              <a:rPr lang="tr-TR" smtClean="0"/>
              <a:t>17.09.2014</a:t>
            </a:fld>
            <a:endParaRPr lang="tr-TR"/>
          </a:p>
        </p:txBody>
      </p:sp>
      <p:sp>
        <p:nvSpPr>
          <p:cNvPr id="4" name="Slayt Görüntüsü Yer Tutucusu 3"/>
          <p:cNvSpPr>
            <a:spLocks noGrp="1" noRot="1" noChangeAspect="1"/>
          </p:cNvSpPr>
          <p:nvPr>
            <p:ph type="sldImg" idx="2"/>
          </p:nvPr>
        </p:nvSpPr>
        <p:spPr>
          <a:xfrm>
            <a:off x="854075" y="744538"/>
            <a:ext cx="4960938"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66909" y="4715153"/>
            <a:ext cx="5335270" cy="4466987"/>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583"/>
            <a:ext cx="2889938" cy="496332"/>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777607" y="9428583"/>
            <a:ext cx="2889938" cy="496332"/>
          </a:xfrm>
          <a:prstGeom prst="rect">
            <a:avLst/>
          </a:prstGeom>
        </p:spPr>
        <p:txBody>
          <a:bodyPr vert="horz" lIns="91440" tIns="45720" rIns="91440" bIns="45720" rtlCol="0" anchor="b"/>
          <a:lstStyle>
            <a:lvl1pPr algn="r">
              <a:defRPr sz="1200"/>
            </a:lvl1pPr>
          </a:lstStyle>
          <a:p>
            <a:fld id="{336919E5-D69E-43FA-9EBE-C0B89A226420}" type="slidenum">
              <a:rPr lang="tr-TR" smtClean="0"/>
              <a:t>‹#›</a:t>
            </a:fld>
            <a:endParaRPr lang="tr-TR"/>
          </a:p>
        </p:txBody>
      </p:sp>
    </p:spTree>
    <p:extLst>
      <p:ext uri="{BB962C8B-B14F-4D97-AF65-F5344CB8AC3E}">
        <p14:creationId xmlns:p14="http://schemas.microsoft.com/office/powerpoint/2010/main" val="3556573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kern="1200" dirty="0" smtClean="0">
                <a:solidFill>
                  <a:schemeClr val="tx1"/>
                </a:solidFill>
                <a:latin typeface="+mn-lt"/>
                <a:ea typeface="+mn-ea"/>
                <a:cs typeface="+mn-cs"/>
              </a:rPr>
              <a:t>IASB, uluslar arası finansal raporlama ve küçük ve orta ölçekli işletmelerin muhasebe standartlarının (</a:t>
            </a:r>
            <a:r>
              <a:rPr lang="tr-TR" sz="1200" kern="1200" dirty="0" err="1" smtClean="0">
                <a:solidFill>
                  <a:schemeClr val="tx1"/>
                </a:solidFill>
                <a:latin typeface="+mn-lt"/>
                <a:ea typeface="+mn-ea"/>
                <a:cs typeface="+mn-cs"/>
              </a:rPr>
              <a:t>SMEs</a:t>
            </a:r>
            <a:r>
              <a:rPr lang="tr-TR" sz="1200" kern="1200" dirty="0" smtClean="0">
                <a:solidFill>
                  <a:schemeClr val="tx1"/>
                </a:solidFill>
                <a:latin typeface="+mn-lt"/>
                <a:ea typeface="+mn-ea"/>
                <a:cs typeface="+mn-cs"/>
              </a:rPr>
              <a:t>) geliştirilmesinden sorumludur. IASB,  görevlerini  yerine getirirken şeffaf, doğrudan katılımcı ve kamuya açık bir yaklaşım benimsemiştir. Ayrıca, IASB, </a:t>
            </a:r>
            <a:r>
              <a:rPr lang="tr-TR" sz="1200" kern="1200" dirty="0" err="1" smtClean="0">
                <a:solidFill>
                  <a:schemeClr val="tx1"/>
                </a:solidFill>
                <a:latin typeface="+mn-lt"/>
                <a:ea typeface="+mn-ea"/>
                <a:cs typeface="+mn-cs"/>
              </a:rPr>
              <a:t>IFRICs</a:t>
            </a:r>
            <a:r>
              <a:rPr lang="tr-TR" sz="1200" kern="1200" dirty="0" smtClean="0">
                <a:solidFill>
                  <a:schemeClr val="tx1"/>
                </a:solidFill>
                <a:latin typeface="+mn-lt"/>
                <a:ea typeface="+mn-ea"/>
                <a:cs typeface="+mn-cs"/>
              </a:rPr>
              <a:t> tarafından standartlara ilişkin yapılan yorumları onaylamaktadır. IASB Standart oluşturma ve yayınlama sürecinde IFRS kuruluşunu bilgilendirmekle yükümlüdür. Ortak bir muhasebe dilinin sağlanması, eğitimlerin verilmesi ve standartların yayınlanması gibi konularda IFRS kuruluşunun destek hizmetleri mevcuttur. </a:t>
            </a:r>
          </a:p>
          <a:p>
            <a:endParaRPr lang="tr-TR" dirty="0"/>
          </a:p>
        </p:txBody>
      </p:sp>
      <p:sp>
        <p:nvSpPr>
          <p:cNvPr id="4" name="Slide Number Placeholder 3"/>
          <p:cNvSpPr>
            <a:spLocks noGrp="1"/>
          </p:cNvSpPr>
          <p:nvPr>
            <p:ph type="sldNum" sz="quarter" idx="10"/>
          </p:nvPr>
        </p:nvSpPr>
        <p:spPr/>
        <p:txBody>
          <a:bodyPr/>
          <a:lstStyle/>
          <a:p>
            <a:fld id="{EDFCCCE6-6F16-416F-A0C6-57C0E97949F5}" type="slidenum">
              <a:rPr lang="tr-TR" smtClean="0"/>
              <a:pPr/>
              <a:t>9</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fld id="{EDFCCCE6-6F16-416F-A0C6-57C0E97949F5}" type="slidenum">
              <a:rPr lang="tr-TR" smtClean="0"/>
              <a:pPr/>
              <a:t>10</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tr-TR"/>
          </a:p>
        </p:txBody>
      </p:sp>
      <p:sp>
        <p:nvSpPr>
          <p:cNvPr id="4" name="Slide Number Placeholder 3"/>
          <p:cNvSpPr>
            <a:spLocks noGrp="1"/>
          </p:cNvSpPr>
          <p:nvPr>
            <p:ph type="sldNum" sz="quarter" idx="10"/>
          </p:nvPr>
        </p:nvSpPr>
        <p:spPr/>
        <p:txBody>
          <a:bodyPr/>
          <a:lstStyle/>
          <a:p>
            <a:fld id="{EDFCCCE6-6F16-416F-A0C6-57C0E97949F5}" type="slidenum">
              <a:rPr lang="tr-TR" smtClean="0"/>
              <a:pPr/>
              <a:t>13</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17.09.2014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17.09.2014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17.09.2014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17.09.2014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17.09.2014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17.09.2014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17.09.2014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17.09.2014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17.09.2014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17.09.2014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17.09.2014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17.09.2014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908720"/>
            <a:ext cx="7992888" cy="4248472"/>
          </a:xfrm>
        </p:spPr>
        <p:txBody>
          <a:bodyPr>
            <a:normAutofit/>
          </a:bodyPr>
          <a:lstStyle/>
          <a:p>
            <a:r>
              <a:rPr lang="tr-TR" sz="3600" b="1" dirty="0" smtClean="0">
                <a:solidFill>
                  <a:srgbClr val="FF0000"/>
                </a:solidFill>
                <a:latin typeface="Times New Roman" pitchFamily="18" charset="0"/>
                <a:cs typeface="Times New Roman" pitchFamily="18" charset="0"/>
              </a:rPr>
              <a:t/>
            </a:r>
            <a:br>
              <a:rPr lang="tr-TR" sz="3600" b="1" dirty="0" smtClean="0">
                <a:solidFill>
                  <a:srgbClr val="FF0000"/>
                </a:solidFill>
                <a:latin typeface="Times New Roman" pitchFamily="18" charset="0"/>
                <a:cs typeface="Times New Roman" pitchFamily="18" charset="0"/>
              </a:rPr>
            </a:br>
            <a:r>
              <a:rPr lang="tr-TR" sz="3800" b="1" dirty="0" smtClean="0">
                <a:solidFill>
                  <a:srgbClr val="FF0000"/>
                </a:solidFill>
                <a:latin typeface="Times New Roman" pitchFamily="18" charset="0"/>
                <a:cs typeface="Times New Roman" pitchFamily="18" charset="0"/>
              </a:rPr>
              <a:t>KALİTELİ FİNANSAL RAPORLAMA ve STANDARTLAR</a:t>
            </a:r>
            <a:r>
              <a:rPr lang="tr-TR" sz="3600" b="1" dirty="0" smtClean="0">
                <a:solidFill>
                  <a:srgbClr val="FF0000"/>
                </a:solidFill>
                <a:latin typeface="Times New Roman" pitchFamily="18" charset="0"/>
                <a:cs typeface="Times New Roman" pitchFamily="18" charset="0"/>
              </a:rPr>
              <a:t/>
            </a:r>
            <a:br>
              <a:rPr lang="tr-TR" sz="3600" b="1" dirty="0" smtClean="0">
                <a:solidFill>
                  <a:srgbClr val="FF0000"/>
                </a:solidFill>
                <a:latin typeface="Times New Roman" pitchFamily="18" charset="0"/>
                <a:cs typeface="Times New Roman" pitchFamily="18" charset="0"/>
              </a:rPr>
            </a:br>
            <a:r>
              <a:rPr lang="tr-TR" sz="3600" b="1" dirty="0" smtClean="0">
                <a:solidFill>
                  <a:srgbClr val="FF0000"/>
                </a:solidFill>
                <a:latin typeface="Times New Roman" pitchFamily="18" charset="0"/>
                <a:cs typeface="Times New Roman" pitchFamily="18" charset="0"/>
              </a:rPr>
              <a:t/>
            </a:r>
            <a:br>
              <a:rPr lang="tr-TR" sz="3600" b="1" dirty="0" smtClean="0">
                <a:solidFill>
                  <a:srgbClr val="FF0000"/>
                </a:solidFill>
                <a:latin typeface="Times New Roman" pitchFamily="18" charset="0"/>
                <a:cs typeface="Times New Roman" pitchFamily="18" charset="0"/>
              </a:rPr>
            </a:br>
            <a:r>
              <a:rPr lang="tr-TR" sz="3600" b="1" dirty="0" smtClean="0">
                <a:solidFill>
                  <a:srgbClr val="FF0000"/>
                </a:solidFill>
                <a:latin typeface="Times New Roman" pitchFamily="18" charset="0"/>
                <a:cs typeface="Times New Roman" pitchFamily="18" charset="0"/>
              </a:rPr>
              <a:t/>
            </a:r>
            <a:br>
              <a:rPr lang="tr-TR" sz="3600" b="1" dirty="0" smtClean="0">
                <a:solidFill>
                  <a:srgbClr val="FF0000"/>
                </a:solidFill>
                <a:latin typeface="Times New Roman" pitchFamily="18" charset="0"/>
                <a:cs typeface="Times New Roman" pitchFamily="18" charset="0"/>
              </a:rPr>
            </a:br>
            <a:r>
              <a:rPr lang="tr-TR" sz="3600" b="1" dirty="0" smtClean="0">
                <a:solidFill>
                  <a:srgbClr val="FF0000"/>
                </a:solidFill>
                <a:latin typeface="Times New Roman" pitchFamily="18" charset="0"/>
                <a:cs typeface="Times New Roman" pitchFamily="18" charset="0"/>
              </a:rPr>
              <a:t>Finansal Raporlama Standartları ve Uygulamaları</a:t>
            </a:r>
            <a:endParaRPr lang="tr-TR" sz="36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UMS-IASB-Yapısı</a:t>
            </a:r>
            <a:endParaRPr lang="tr-TR" dirty="0"/>
          </a:p>
        </p:txBody>
      </p:sp>
      <p:sp>
        <p:nvSpPr>
          <p:cNvPr id="3" name="Content Placeholder 2"/>
          <p:cNvSpPr>
            <a:spLocks noGrp="1"/>
          </p:cNvSpPr>
          <p:nvPr>
            <p:ph idx="1"/>
          </p:nvPr>
        </p:nvSpPr>
        <p:spPr/>
        <p:txBody>
          <a:bodyPr>
            <a:normAutofit fontScale="77500" lnSpcReduction="20000"/>
          </a:bodyPr>
          <a:lstStyle/>
          <a:p>
            <a:pPr algn="just"/>
            <a:r>
              <a:rPr lang="tr-TR" sz="2800" dirty="0" err="1" smtClean="0"/>
              <a:t>IASB’nin</a:t>
            </a:r>
            <a:r>
              <a:rPr lang="tr-TR" sz="2800" dirty="0" smtClean="0"/>
              <a:t> üzerinde </a:t>
            </a:r>
            <a:r>
              <a:rPr lang="tr-TR" sz="2800" b="1" u="sng" dirty="0" smtClean="0"/>
              <a:t>IFRS</a:t>
            </a:r>
            <a:r>
              <a:rPr lang="tr-TR" sz="2800" dirty="0" smtClean="0"/>
              <a:t> (üst) kuruluşu (Foundation) oluşturulmuştur.</a:t>
            </a:r>
          </a:p>
          <a:p>
            <a:r>
              <a:rPr lang="tr-TR" sz="2800" dirty="0" smtClean="0"/>
              <a:t>IFRS kuruluşu; </a:t>
            </a:r>
          </a:p>
          <a:p>
            <a:pPr lvl="1"/>
            <a:r>
              <a:rPr lang="tr-TR" sz="2400" dirty="0" err="1" smtClean="0"/>
              <a:t>IASB’nin</a:t>
            </a:r>
            <a:r>
              <a:rPr lang="tr-TR" sz="2400" dirty="0" smtClean="0"/>
              <a:t> üyelerinin atanması, </a:t>
            </a:r>
          </a:p>
          <a:p>
            <a:pPr lvl="1"/>
            <a:r>
              <a:rPr lang="tr-TR" sz="2400" dirty="0" smtClean="0"/>
              <a:t>faaliyetlerinin gözetimi, etkinliğinin gözden geçirilmesi ve</a:t>
            </a:r>
          </a:p>
          <a:p>
            <a:pPr lvl="1"/>
            <a:r>
              <a:rPr lang="tr-TR" sz="2400" dirty="0" smtClean="0"/>
              <a:t>finansmanı konularından sorumludur.</a:t>
            </a:r>
          </a:p>
          <a:p>
            <a:pPr algn="just"/>
            <a:r>
              <a:rPr lang="tr-TR" sz="2800" dirty="0" smtClean="0"/>
              <a:t>IFRS mütevelli heyeti üyelerinin atanması ve faaliyetlerin izlenmesi, </a:t>
            </a:r>
            <a:r>
              <a:rPr lang="tr-TR" sz="2800" b="1" dirty="0" smtClean="0"/>
              <a:t>Gözetim Kurulu </a:t>
            </a:r>
            <a:r>
              <a:rPr lang="tr-TR" sz="2800" dirty="0" smtClean="0"/>
              <a:t>(</a:t>
            </a:r>
            <a:r>
              <a:rPr lang="tr-TR" sz="2800" dirty="0" err="1" smtClean="0"/>
              <a:t>Monitoring</a:t>
            </a:r>
            <a:r>
              <a:rPr lang="tr-TR" sz="2800" dirty="0" smtClean="0"/>
              <a:t> Board) tarafından gerçekleştirilmektedir. </a:t>
            </a:r>
          </a:p>
          <a:p>
            <a:pPr algn="just"/>
            <a:r>
              <a:rPr lang="tr-TR" sz="2800" dirty="0" err="1" smtClean="0"/>
              <a:t>Monitoring</a:t>
            </a:r>
            <a:r>
              <a:rPr lang="tr-TR" sz="2800" dirty="0" smtClean="0"/>
              <a:t> Board ilgili ülkelerin sermaye piyasası otoriteleri tarafından teşkil edilmektedir. </a:t>
            </a:r>
          </a:p>
          <a:p>
            <a:pPr algn="just"/>
            <a:r>
              <a:rPr lang="tr-TR" sz="2800" dirty="0" smtClean="0"/>
              <a:t>Standartların belirlenmesi ve yayımlanması görevi  </a:t>
            </a:r>
            <a:r>
              <a:rPr lang="tr-TR" sz="2800" dirty="0" err="1" smtClean="0"/>
              <a:t>IASB’ye</a:t>
            </a:r>
            <a:r>
              <a:rPr lang="tr-TR" sz="2800" dirty="0" smtClean="0"/>
              <a:t> ait olup, standartların yorumlanması için ayrıca IFRS yorum komitesi (</a:t>
            </a:r>
            <a:r>
              <a:rPr lang="tr-TR" sz="2800" b="1" dirty="0" err="1" smtClean="0"/>
              <a:t>IFRICs</a:t>
            </a:r>
            <a:r>
              <a:rPr lang="tr-TR" sz="2800" dirty="0" smtClean="0"/>
              <a:t>) kurulmuştur.</a:t>
            </a:r>
          </a:p>
          <a:p>
            <a:pPr algn="just"/>
            <a:r>
              <a:rPr lang="tr-TR" sz="2400" dirty="0" smtClean="0"/>
              <a:t>IASB, uluslar arası finansal raporlama ve küçük ve orta ölçekli işletmelerin muhasebe standartlarının (</a:t>
            </a:r>
            <a:r>
              <a:rPr lang="tr-TR" sz="2400" dirty="0" err="1" smtClean="0"/>
              <a:t>SMEs</a:t>
            </a:r>
            <a:r>
              <a:rPr lang="tr-TR" sz="2400" dirty="0" smtClean="0"/>
              <a:t>) geliştirilmesinden sorumludur.</a:t>
            </a:r>
            <a:endParaRPr lang="tr-TR" sz="2800" dirty="0" smtClean="0"/>
          </a:p>
          <a:p>
            <a:pPr algn="just"/>
            <a:endParaRPr lang="tr-TR" sz="2800" dirty="0" smtClean="0"/>
          </a:p>
          <a:p>
            <a:pPr algn="just"/>
            <a:endParaRPr lang="tr-TR" sz="2800" dirty="0"/>
          </a:p>
        </p:txBody>
      </p:sp>
      <p:sp>
        <p:nvSpPr>
          <p:cNvPr id="4" name="Slide Number Placeholder 3"/>
          <p:cNvSpPr>
            <a:spLocks noGrp="1"/>
          </p:cNvSpPr>
          <p:nvPr>
            <p:ph type="sldNum" sz="quarter" idx="12"/>
          </p:nvPr>
        </p:nvSpPr>
        <p:spPr/>
        <p:txBody>
          <a:bodyPr/>
          <a:lstStyle/>
          <a:p>
            <a:fld id="{C895CAD9-19BC-4EDD-8D40-7660B5FF2A93}" type="slidenum">
              <a:rPr lang="tr-TR" smtClean="0"/>
              <a:pPr/>
              <a:t>10</a:t>
            </a:fld>
            <a:endParaRPr lang="tr-TR" dirty="0"/>
          </a:p>
        </p:txBody>
      </p:sp>
      <p:pic>
        <p:nvPicPr>
          <p:cNvPr id="5" name="Resim 4" descr="C:\Users\pc\Desktop\mail.google.com.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spTree>
    <p:extLst>
      <p:ext uri="{BB962C8B-B14F-4D97-AF65-F5344CB8AC3E}">
        <p14:creationId xmlns:p14="http://schemas.microsoft.com/office/powerpoint/2010/main" val="32953857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2048"/>
            <a:ext cx="8229600" cy="1143000"/>
          </a:xfrm>
        </p:spPr>
        <p:txBody>
          <a:bodyPr/>
          <a:lstStyle/>
          <a:p>
            <a:r>
              <a:rPr kumimoji="1" lang="tr-TR" sz="2900" b="1" dirty="0" smtClean="0">
                <a:solidFill>
                  <a:schemeClr val="accent2"/>
                </a:solidFill>
              </a:rPr>
              <a:t>Yakınsama Çalışmaları</a:t>
            </a:r>
            <a:endParaRPr kumimoji="1" lang="en-US" sz="2900" b="1" dirty="0">
              <a:solidFill>
                <a:schemeClr val="accent2"/>
              </a:solidFill>
            </a:endParaRPr>
          </a:p>
        </p:txBody>
      </p:sp>
      <p:sp>
        <p:nvSpPr>
          <p:cNvPr id="4" name="Slayt Numarası Yer Tutucusu 3"/>
          <p:cNvSpPr>
            <a:spLocks noGrp="1"/>
          </p:cNvSpPr>
          <p:nvPr>
            <p:ph type="sldNum" sz="quarter" idx="12"/>
          </p:nvPr>
        </p:nvSpPr>
        <p:spPr/>
        <p:txBody>
          <a:bodyPr/>
          <a:lstStyle/>
          <a:p>
            <a:fld id="{80E4199C-9F05-49E3-8C56-FB7607AEBFD3}" type="slidenum">
              <a:rPr lang="tr-TR" smtClean="0">
                <a:solidFill>
                  <a:srgbClr val="1D3641"/>
                </a:solidFill>
              </a:rPr>
              <a:pPr/>
              <a:t>11</a:t>
            </a:fld>
            <a:endParaRPr lang="tr-TR" dirty="0">
              <a:solidFill>
                <a:srgbClr val="1D3641"/>
              </a:solidFill>
            </a:endParaRPr>
          </a:p>
        </p:txBody>
      </p:sp>
      <p:sp>
        <p:nvSpPr>
          <p:cNvPr id="5" name="İçerik Yer Tutucusu 4"/>
          <p:cNvSpPr>
            <a:spLocks noGrp="1"/>
          </p:cNvSpPr>
          <p:nvPr>
            <p:ph sz="quarter" idx="1"/>
          </p:nvPr>
        </p:nvSpPr>
        <p:spPr>
          <a:xfrm>
            <a:off x="467544" y="980729"/>
            <a:ext cx="8229600" cy="5340238"/>
          </a:xfrm>
        </p:spPr>
        <p:txBody>
          <a:bodyPr>
            <a:normAutofit fontScale="85000" lnSpcReduction="20000"/>
          </a:bodyPr>
          <a:lstStyle/>
          <a:p>
            <a:pPr marL="274320" lvl="2" indent="-274320" algn="just">
              <a:spcBef>
                <a:spcPts val="600"/>
              </a:spcBef>
              <a:buClr>
                <a:schemeClr val="accent1"/>
              </a:buClr>
              <a:buFont typeface="Wingdings" pitchFamily="2" charset="2"/>
              <a:buChar char="ü"/>
            </a:pPr>
            <a:r>
              <a:rPr lang="tr-TR" sz="2800" dirty="0"/>
              <a:t>IASB, muhasebe standartlarında yakınsamayı sağlamak üzere </a:t>
            </a:r>
            <a:r>
              <a:rPr lang="tr-TR" sz="2800" dirty="0" err="1"/>
              <a:t>IAS’in</a:t>
            </a:r>
            <a:r>
              <a:rPr lang="tr-TR" sz="2800" dirty="0"/>
              <a:t> kullanımının yaygınlaştırılmasını temel amaç olarak benimsemiştir.</a:t>
            </a:r>
          </a:p>
          <a:p>
            <a:pPr marL="274320" lvl="2" indent="-274320" algn="just">
              <a:spcBef>
                <a:spcPts val="600"/>
              </a:spcBef>
              <a:buClr>
                <a:schemeClr val="accent1"/>
              </a:buClr>
              <a:buFont typeface="Wingdings" pitchFamily="2" charset="2"/>
              <a:buChar char="ü"/>
            </a:pPr>
            <a:endParaRPr lang="tr-TR" sz="2800" dirty="0" smtClean="0">
              <a:solidFill>
                <a:schemeClr val="tx1">
                  <a:lumMod val="75000"/>
                  <a:lumOff val="25000"/>
                </a:schemeClr>
              </a:solidFill>
            </a:endParaRPr>
          </a:p>
          <a:p>
            <a:pPr marL="274320" lvl="2" indent="-274320" algn="just">
              <a:spcBef>
                <a:spcPts val="600"/>
              </a:spcBef>
              <a:buClr>
                <a:schemeClr val="accent1"/>
              </a:buClr>
              <a:buFont typeface="Wingdings" pitchFamily="2" charset="2"/>
              <a:buChar char="ü"/>
            </a:pPr>
            <a:r>
              <a:rPr lang="tr-TR" sz="2800" dirty="0" err="1" smtClean="0">
                <a:solidFill>
                  <a:schemeClr val="tx1">
                    <a:lumMod val="75000"/>
                    <a:lumOff val="25000"/>
                  </a:schemeClr>
                </a:solidFill>
              </a:rPr>
              <a:t>Norwalk</a:t>
            </a:r>
            <a:r>
              <a:rPr lang="tr-TR" sz="2800" dirty="0" smtClean="0">
                <a:solidFill>
                  <a:schemeClr val="tx1">
                    <a:lumMod val="75000"/>
                    <a:lumOff val="25000"/>
                  </a:schemeClr>
                </a:solidFill>
              </a:rPr>
              <a:t> </a:t>
            </a:r>
            <a:r>
              <a:rPr lang="tr-TR" sz="2800" dirty="0">
                <a:solidFill>
                  <a:schemeClr val="tx1">
                    <a:lumMod val="75000"/>
                    <a:lumOff val="25000"/>
                  </a:schemeClr>
                </a:solidFill>
              </a:rPr>
              <a:t>Anlaşması (2002</a:t>
            </a:r>
            <a:r>
              <a:rPr lang="tr-TR" sz="2800" dirty="0" smtClean="0">
                <a:solidFill>
                  <a:schemeClr val="tx1">
                    <a:lumMod val="75000"/>
                    <a:lumOff val="25000"/>
                  </a:schemeClr>
                </a:solidFill>
              </a:rPr>
              <a:t>): US </a:t>
            </a:r>
            <a:r>
              <a:rPr lang="tr-TR" sz="2800" dirty="0">
                <a:solidFill>
                  <a:schemeClr val="tx1">
                    <a:lumMod val="75000"/>
                    <a:lumOff val="25000"/>
                  </a:schemeClr>
                </a:solidFill>
              </a:rPr>
              <a:t>GAAP ve IAS arasındaki farklılıkları gidermek üzere ABD Finansal Muhasebe Standartları Kurulu (FASB) ve IASB arasında imzalanmıştır</a:t>
            </a:r>
            <a:r>
              <a:rPr lang="tr-TR" sz="2800" dirty="0" smtClean="0">
                <a:solidFill>
                  <a:schemeClr val="tx1">
                    <a:lumMod val="75000"/>
                    <a:lumOff val="25000"/>
                  </a:schemeClr>
                </a:solidFill>
              </a:rPr>
              <a:t>.</a:t>
            </a:r>
          </a:p>
          <a:p>
            <a:pPr marL="274320" lvl="2" indent="-274320" algn="just">
              <a:spcBef>
                <a:spcPts val="600"/>
              </a:spcBef>
              <a:buClr>
                <a:schemeClr val="accent1"/>
              </a:buClr>
              <a:buFont typeface="Wingdings" pitchFamily="2" charset="2"/>
              <a:buChar char="ü"/>
            </a:pPr>
            <a:r>
              <a:rPr lang="tr-TR" sz="2800" dirty="0" smtClean="0">
                <a:solidFill>
                  <a:schemeClr val="tx1">
                    <a:lumMod val="75000"/>
                    <a:lumOff val="25000"/>
                  </a:schemeClr>
                </a:solidFill>
              </a:rPr>
              <a:t>1606/2002 sayılı AB Tüzüğü</a:t>
            </a:r>
          </a:p>
          <a:p>
            <a:pPr marL="548640" lvl="3" indent="-274320" algn="just">
              <a:spcBef>
                <a:spcPts val="600"/>
              </a:spcBef>
              <a:buClr>
                <a:schemeClr val="accent1"/>
              </a:buClr>
              <a:buFont typeface="Wingdings" pitchFamily="2" charset="2"/>
              <a:buChar char="ü"/>
            </a:pPr>
            <a:r>
              <a:rPr lang="tr-TR" sz="2600" dirty="0" smtClean="0">
                <a:solidFill>
                  <a:schemeClr val="tx1">
                    <a:lumMod val="75000"/>
                    <a:lumOff val="25000"/>
                  </a:schemeClr>
                </a:solidFill>
              </a:rPr>
              <a:t>Standartların uygulanması kabul edilmiştir</a:t>
            </a:r>
          </a:p>
          <a:p>
            <a:pPr marL="548640" lvl="3" indent="-274320" algn="just">
              <a:spcBef>
                <a:spcPts val="600"/>
              </a:spcBef>
              <a:buClr>
                <a:schemeClr val="accent1"/>
              </a:buClr>
              <a:buFont typeface="Wingdings" pitchFamily="2" charset="2"/>
              <a:buChar char="ü"/>
            </a:pPr>
            <a:r>
              <a:rPr lang="tr-TR" sz="2600" dirty="0">
                <a:solidFill>
                  <a:schemeClr val="tx1">
                    <a:lumMod val="75000"/>
                    <a:lumOff val="25000"/>
                  </a:schemeClr>
                </a:solidFill>
              </a:rPr>
              <a:t>AB’de 01.01.2005 tarihinden itibaren halka açık işletmelerin konsolide finansal tablolarının yayımında </a:t>
            </a:r>
            <a:r>
              <a:rPr lang="tr-TR" sz="2600" dirty="0" err="1">
                <a:solidFill>
                  <a:schemeClr val="tx1">
                    <a:lumMod val="75000"/>
                    <a:lumOff val="25000"/>
                  </a:schemeClr>
                </a:solidFill>
              </a:rPr>
              <a:t>IAS’lerin</a:t>
            </a:r>
            <a:r>
              <a:rPr lang="tr-TR" sz="2600" dirty="0">
                <a:solidFill>
                  <a:schemeClr val="tx1">
                    <a:lumMod val="75000"/>
                    <a:lumOff val="25000"/>
                  </a:schemeClr>
                </a:solidFill>
              </a:rPr>
              <a:t> esas alınmasını AB direktifi haline getirmiştir.</a:t>
            </a:r>
          </a:p>
          <a:p>
            <a:pPr marL="274320" lvl="3" indent="0" algn="just">
              <a:spcBef>
                <a:spcPts val="600"/>
              </a:spcBef>
              <a:buClr>
                <a:schemeClr val="accent1"/>
              </a:buClr>
              <a:buNone/>
            </a:pPr>
            <a:endParaRPr lang="tr-TR" sz="2600" dirty="0" smtClean="0">
              <a:solidFill>
                <a:schemeClr val="tx1">
                  <a:lumMod val="75000"/>
                  <a:lumOff val="25000"/>
                </a:schemeClr>
              </a:solidFill>
            </a:endParaRPr>
          </a:p>
          <a:p>
            <a:pPr marL="274320" lvl="2" indent="-274320" algn="just">
              <a:spcBef>
                <a:spcPts val="600"/>
              </a:spcBef>
              <a:buClr>
                <a:schemeClr val="accent1"/>
              </a:buClr>
              <a:buFont typeface="Wingdings" pitchFamily="2" charset="2"/>
              <a:buChar char="ü"/>
            </a:pPr>
            <a:r>
              <a:rPr lang="tr-TR" sz="2800" dirty="0" smtClean="0">
                <a:solidFill>
                  <a:schemeClr val="tx1">
                    <a:lumMod val="75000"/>
                    <a:lumOff val="25000"/>
                  </a:schemeClr>
                </a:solidFill>
              </a:rPr>
              <a:t>2013 </a:t>
            </a:r>
            <a:r>
              <a:rPr lang="tr-TR" sz="2800" dirty="0">
                <a:solidFill>
                  <a:schemeClr val="tx1">
                    <a:lumMod val="75000"/>
                    <a:lumOff val="25000"/>
                  </a:schemeClr>
                </a:solidFill>
              </a:rPr>
              <a:t>yıl sonu itibariyle </a:t>
            </a:r>
            <a:r>
              <a:rPr lang="tr-TR" sz="2800" dirty="0" smtClean="0">
                <a:solidFill>
                  <a:schemeClr val="tx1">
                    <a:lumMod val="75000"/>
                    <a:lumOff val="25000"/>
                  </a:schemeClr>
                </a:solidFill>
              </a:rPr>
              <a:t>129 </a:t>
            </a:r>
            <a:r>
              <a:rPr lang="tr-TR" sz="2800" dirty="0">
                <a:solidFill>
                  <a:schemeClr val="tx1">
                    <a:lumMod val="75000"/>
                    <a:lumOff val="25000"/>
                  </a:schemeClr>
                </a:solidFill>
              </a:rPr>
              <a:t>civarında ülke </a:t>
            </a:r>
            <a:r>
              <a:rPr lang="tr-TR" sz="2800" dirty="0" err="1" smtClean="0">
                <a:solidFill>
                  <a:schemeClr val="tx1">
                    <a:lumMod val="75000"/>
                    <a:lumOff val="25000"/>
                  </a:schemeClr>
                </a:solidFill>
              </a:rPr>
              <a:t>IFRS’leri</a:t>
            </a:r>
            <a:r>
              <a:rPr lang="tr-TR" sz="2800" dirty="0" smtClean="0">
                <a:solidFill>
                  <a:schemeClr val="tx1">
                    <a:lumMod val="75000"/>
                    <a:lumOff val="25000"/>
                  </a:schemeClr>
                </a:solidFill>
              </a:rPr>
              <a:t> </a:t>
            </a:r>
            <a:r>
              <a:rPr lang="tr-TR" sz="2800" dirty="0">
                <a:solidFill>
                  <a:schemeClr val="tx1">
                    <a:lumMod val="75000"/>
                    <a:lumOff val="25000"/>
                  </a:schemeClr>
                </a:solidFill>
              </a:rPr>
              <a:t>kabul etmiş ya da kabul etmeye </a:t>
            </a:r>
            <a:r>
              <a:rPr lang="tr-TR" sz="2800" dirty="0" smtClean="0">
                <a:solidFill>
                  <a:schemeClr val="tx1">
                    <a:lumMod val="75000"/>
                    <a:lumOff val="25000"/>
                  </a:schemeClr>
                </a:solidFill>
              </a:rPr>
              <a:t>yönelik </a:t>
            </a:r>
            <a:r>
              <a:rPr lang="tr-TR" sz="2800" dirty="0">
                <a:solidFill>
                  <a:schemeClr val="tx1">
                    <a:lumMod val="75000"/>
                    <a:lumOff val="25000"/>
                  </a:schemeClr>
                </a:solidFill>
              </a:rPr>
              <a:t>yol haritasını yayımlamıştır.</a:t>
            </a:r>
          </a:p>
          <a:p>
            <a:pPr marL="274320" lvl="2" indent="-274320" algn="just">
              <a:spcBef>
                <a:spcPts val="600"/>
              </a:spcBef>
              <a:buClr>
                <a:schemeClr val="accent1"/>
              </a:buClr>
              <a:buFont typeface="Wingdings" pitchFamily="2" charset="2"/>
              <a:buChar char="ü"/>
            </a:pPr>
            <a:endParaRPr lang="tr-TR" sz="2100" dirty="0">
              <a:solidFill>
                <a:schemeClr val="tx1">
                  <a:lumMod val="75000"/>
                  <a:lumOff val="25000"/>
                </a:schemeClr>
              </a:solidFill>
            </a:endParaRPr>
          </a:p>
          <a:p>
            <a:pPr algn="just">
              <a:buFont typeface="Wingdings" pitchFamily="2" charset="2"/>
              <a:buChar char="ü"/>
            </a:pPr>
            <a:endParaRPr lang="en-US" dirty="0">
              <a:solidFill>
                <a:schemeClr val="tx1">
                  <a:lumMod val="75000"/>
                  <a:lumOff val="25000"/>
                </a:schemeClr>
              </a:solidFill>
            </a:endParaRPr>
          </a:p>
        </p:txBody>
      </p:sp>
      <p:pic>
        <p:nvPicPr>
          <p:cNvPr id="6"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spTree>
    <p:extLst>
      <p:ext uri="{BB962C8B-B14F-4D97-AF65-F5344CB8AC3E}">
        <p14:creationId xmlns:p14="http://schemas.microsoft.com/office/powerpoint/2010/main" val="28012965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1" lang="tr-TR" sz="2900" b="1" dirty="0" smtClean="0">
                <a:solidFill>
                  <a:schemeClr val="accent2"/>
                </a:solidFill>
              </a:rPr>
              <a:t>Yakınsama Çalışmaları</a:t>
            </a:r>
            <a:endParaRPr kumimoji="1" lang="en-US" sz="2900" b="1" dirty="0">
              <a:solidFill>
                <a:schemeClr val="accent2"/>
              </a:solidFill>
            </a:endParaRPr>
          </a:p>
        </p:txBody>
      </p:sp>
      <p:sp>
        <p:nvSpPr>
          <p:cNvPr id="4" name="Slayt Numarası Yer Tutucusu 3"/>
          <p:cNvSpPr>
            <a:spLocks noGrp="1"/>
          </p:cNvSpPr>
          <p:nvPr>
            <p:ph type="sldNum" sz="quarter" idx="12"/>
          </p:nvPr>
        </p:nvSpPr>
        <p:spPr/>
        <p:txBody>
          <a:bodyPr/>
          <a:lstStyle/>
          <a:p>
            <a:fld id="{80E4199C-9F05-49E3-8C56-FB7607AEBFD3}" type="slidenum">
              <a:rPr lang="tr-TR" smtClean="0">
                <a:solidFill>
                  <a:srgbClr val="1D3641"/>
                </a:solidFill>
              </a:rPr>
              <a:pPr/>
              <a:t>12</a:t>
            </a:fld>
            <a:endParaRPr lang="tr-TR" dirty="0">
              <a:solidFill>
                <a:srgbClr val="1D3641"/>
              </a:solidFill>
            </a:endParaRPr>
          </a:p>
        </p:txBody>
      </p:sp>
      <p:sp>
        <p:nvSpPr>
          <p:cNvPr id="5" name="İçerik Yer Tutucusu 4"/>
          <p:cNvSpPr>
            <a:spLocks noGrp="1"/>
          </p:cNvSpPr>
          <p:nvPr>
            <p:ph sz="quarter" idx="1"/>
          </p:nvPr>
        </p:nvSpPr>
        <p:spPr/>
        <p:txBody>
          <a:bodyPr>
            <a:normAutofit/>
          </a:bodyPr>
          <a:lstStyle/>
          <a:p>
            <a:pPr marL="0" lvl="2" indent="0" algn="just">
              <a:spcBef>
                <a:spcPts val="600"/>
              </a:spcBef>
              <a:buClr>
                <a:schemeClr val="accent1"/>
              </a:buClr>
              <a:buNone/>
            </a:pPr>
            <a:endParaRPr lang="tr-TR" sz="2100" dirty="0" smtClean="0">
              <a:solidFill>
                <a:schemeClr val="tx1">
                  <a:lumMod val="75000"/>
                  <a:lumOff val="25000"/>
                </a:schemeClr>
              </a:solidFill>
            </a:endParaRPr>
          </a:p>
          <a:p>
            <a:pPr algn="just">
              <a:buFont typeface="Wingdings" pitchFamily="2" charset="2"/>
              <a:buChar char="ü"/>
            </a:pPr>
            <a:endParaRPr lang="en-US" dirty="0">
              <a:solidFill>
                <a:schemeClr val="tx1">
                  <a:lumMod val="75000"/>
                  <a:lumOff val="25000"/>
                </a:schemeClr>
              </a:solidFill>
            </a:endParaRPr>
          </a:p>
        </p:txBody>
      </p:sp>
      <p:pic>
        <p:nvPicPr>
          <p:cNvPr id="6"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pic>
        <p:nvPicPr>
          <p:cNvPr id="409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3153" y="2204864"/>
            <a:ext cx="7688263" cy="3608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Metin kutusu 2"/>
          <p:cNvSpPr txBox="1"/>
          <p:nvPr/>
        </p:nvSpPr>
        <p:spPr>
          <a:xfrm>
            <a:off x="683153" y="1340768"/>
            <a:ext cx="3456384" cy="523220"/>
          </a:xfrm>
          <a:prstGeom prst="rect">
            <a:avLst/>
          </a:prstGeom>
          <a:noFill/>
        </p:spPr>
        <p:txBody>
          <a:bodyPr wrap="square" rtlCol="0">
            <a:spAutoFit/>
          </a:bodyPr>
          <a:lstStyle/>
          <a:p>
            <a:r>
              <a:rPr lang="tr-TR" sz="2800" b="1" dirty="0" smtClean="0">
                <a:solidFill>
                  <a:schemeClr val="tx1">
                    <a:lumMod val="75000"/>
                    <a:lumOff val="25000"/>
                  </a:schemeClr>
                </a:solidFill>
              </a:rPr>
              <a:t>AB Uygulaması:</a:t>
            </a:r>
            <a:endParaRPr lang="en-US" sz="2800" b="1" dirty="0">
              <a:solidFill>
                <a:schemeClr val="tx1">
                  <a:lumMod val="75000"/>
                  <a:lumOff val="25000"/>
                </a:schemeClr>
              </a:solidFill>
            </a:endParaRPr>
          </a:p>
        </p:txBody>
      </p:sp>
    </p:spTree>
    <p:extLst>
      <p:ext uri="{BB962C8B-B14F-4D97-AF65-F5344CB8AC3E}">
        <p14:creationId xmlns:p14="http://schemas.microsoft.com/office/powerpoint/2010/main" val="4471610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Dünyada IFRS Kullanımı</a:t>
            </a:r>
            <a:endParaRPr lang="tr-TR" b="1" dirty="0"/>
          </a:p>
        </p:txBody>
      </p:sp>
      <p:sp>
        <p:nvSpPr>
          <p:cNvPr id="3" name="Content Placeholder 2"/>
          <p:cNvSpPr>
            <a:spLocks noGrp="1"/>
          </p:cNvSpPr>
          <p:nvPr>
            <p:ph idx="1"/>
          </p:nvPr>
        </p:nvSpPr>
        <p:spPr>
          <a:ln>
            <a:solidFill>
              <a:srgbClr val="00B050"/>
            </a:solidFill>
          </a:ln>
        </p:spPr>
        <p:txBody>
          <a:bodyPr>
            <a:normAutofit lnSpcReduction="10000"/>
          </a:bodyPr>
          <a:lstStyle/>
          <a:p>
            <a:r>
              <a:rPr lang="tr-TR" dirty="0"/>
              <a:t>174 ülkenin 93’ünde borsaya kayıtlı firmaların IFRS kullanmasının zorunlu </a:t>
            </a:r>
            <a:r>
              <a:rPr lang="tr-TR" dirty="0" smtClean="0"/>
              <a:t>tutulmaktadır. </a:t>
            </a:r>
          </a:p>
          <a:p>
            <a:r>
              <a:rPr lang="tr-TR" dirty="0" smtClean="0"/>
              <a:t>7 </a:t>
            </a:r>
            <a:r>
              <a:rPr lang="tr-TR" dirty="0"/>
              <a:t>ülke bazı halka açık firmalar için </a:t>
            </a:r>
            <a:r>
              <a:rPr lang="tr-TR" dirty="0" err="1"/>
              <a:t>IFRS’yi</a:t>
            </a:r>
            <a:r>
              <a:rPr lang="tr-TR" dirty="0"/>
              <a:t> zorunlu tutmaktayken, 25 </a:t>
            </a:r>
            <a:r>
              <a:rPr lang="tr-TR" dirty="0" smtClean="0"/>
              <a:t>ülke </a:t>
            </a:r>
            <a:r>
              <a:rPr lang="tr-TR" dirty="0"/>
              <a:t>IFRS kullanımına izin vermekte ancak zorunlu tutmamakta, 28 ülke ise IFRS uygulanmasına izin vermemektedir. </a:t>
            </a:r>
            <a:endParaRPr lang="tr-TR" dirty="0" smtClean="0"/>
          </a:p>
          <a:p>
            <a:r>
              <a:rPr lang="tr-TR" dirty="0" smtClean="0"/>
              <a:t>174 </a:t>
            </a:r>
            <a:r>
              <a:rPr lang="tr-TR" dirty="0"/>
              <a:t>ülkenin 21 adetinde ise borsa mevcut değildir. </a:t>
            </a:r>
            <a:r>
              <a:rPr lang="tr-TR" dirty="0" smtClean="0"/>
              <a:t>(</a:t>
            </a:r>
            <a:r>
              <a:rPr lang="tr-TR" dirty="0" err="1" smtClean="0"/>
              <a:t>Deloitte</a:t>
            </a:r>
            <a:r>
              <a:rPr lang="tr-TR" dirty="0" smtClean="0"/>
              <a:t>)</a:t>
            </a:r>
          </a:p>
        </p:txBody>
      </p:sp>
      <p:sp>
        <p:nvSpPr>
          <p:cNvPr id="4" name="Slide Number Placeholder 3"/>
          <p:cNvSpPr>
            <a:spLocks noGrp="1"/>
          </p:cNvSpPr>
          <p:nvPr>
            <p:ph type="sldNum" sz="quarter" idx="12"/>
          </p:nvPr>
        </p:nvSpPr>
        <p:spPr/>
        <p:txBody>
          <a:bodyPr/>
          <a:lstStyle/>
          <a:p>
            <a:fld id="{C895CAD9-19BC-4EDD-8D40-7660B5FF2A93}" type="slidenum">
              <a:rPr lang="tr-TR" smtClean="0"/>
              <a:pPr/>
              <a:t>13</a:t>
            </a:fld>
            <a:endParaRPr lang="tr-TR"/>
          </a:p>
        </p:txBody>
      </p:sp>
    </p:spTree>
    <p:extLst>
      <p:ext uri="{BB962C8B-B14F-4D97-AF65-F5344CB8AC3E}">
        <p14:creationId xmlns:p14="http://schemas.microsoft.com/office/powerpoint/2010/main" val="17204954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Dünyada IFRS Kullanımı</a:t>
            </a:r>
          </a:p>
        </p:txBody>
      </p:sp>
      <p:sp>
        <p:nvSpPr>
          <p:cNvPr id="3" name="İçerik Yer Tutucusu 2"/>
          <p:cNvSpPr>
            <a:spLocks noGrp="1"/>
          </p:cNvSpPr>
          <p:nvPr>
            <p:ph idx="1"/>
          </p:nvPr>
        </p:nvSpPr>
        <p:spPr>
          <a:xfrm>
            <a:off x="467544" y="1412776"/>
            <a:ext cx="8229600" cy="4525963"/>
          </a:xfrm>
        </p:spPr>
        <p:txBody>
          <a:bodyPr/>
          <a:lstStyle/>
          <a:p>
            <a:r>
              <a:rPr lang="tr-TR" dirty="0"/>
              <a:t>174 ülkenin borsaya </a:t>
            </a:r>
            <a:r>
              <a:rPr lang="tr-TR" dirty="0" err="1"/>
              <a:t>kote</a:t>
            </a:r>
            <a:r>
              <a:rPr lang="tr-TR" dirty="0"/>
              <a:t> olmayan firmalarına bakıldığında ise IFRS kullanım oranı düşmektedir. 27 ülke bu firmalar için de </a:t>
            </a:r>
            <a:r>
              <a:rPr lang="tr-TR" dirty="0" err="1"/>
              <a:t>IFRS’leri</a:t>
            </a:r>
            <a:r>
              <a:rPr lang="tr-TR" dirty="0"/>
              <a:t> zorunlu tutarken, 33 ülke bazı firmalar için zorunlu tutmakta, 42 ülke IFRS uygulanmasına izin vermekte, 35 ülke izin vermemektedir. 37 ülkenin ise bu konu hakkında verilerine ulaşılamamıştır. </a:t>
            </a:r>
          </a:p>
        </p:txBody>
      </p:sp>
      <p:pic>
        <p:nvPicPr>
          <p:cNvPr id="4" name="Resim 3"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spTree>
    <p:extLst>
      <p:ext uri="{BB962C8B-B14F-4D97-AF65-F5344CB8AC3E}">
        <p14:creationId xmlns:p14="http://schemas.microsoft.com/office/powerpoint/2010/main" val="29798229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Dünyada IFRS Kullanımı</a:t>
            </a:r>
          </a:p>
        </p:txBody>
      </p:sp>
      <p:sp>
        <p:nvSpPr>
          <p:cNvPr id="3" name="İçerik Yer Tutucusu 2"/>
          <p:cNvSpPr>
            <a:spLocks noGrp="1"/>
          </p:cNvSpPr>
          <p:nvPr>
            <p:ph idx="1"/>
          </p:nvPr>
        </p:nvSpPr>
        <p:spPr/>
        <p:txBody>
          <a:bodyPr>
            <a:normAutofit fontScale="85000" lnSpcReduction="10000"/>
          </a:bodyPr>
          <a:lstStyle/>
          <a:p>
            <a:r>
              <a:rPr lang="tr-TR" dirty="0"/>
              <a:t>H</a:t>
            </a:r>
            <a:r>
              <a:rPr lang="tr-TR" dirty="0" smtClean="0"/>
              <a:t>alka </a:t>
            </a:r>
            <a:r>
              <a:rPr lang="tr-TR" dirty="0"/>
              <a:t>açık olmayan firmalarda zorunlu IFRS uygulamasına, halka açık firmalarda olduğu kadar sık rastlanmamaktadır. </a:t>
            </a:r>
            <a:endParaRPr lang="tr-TR" dirty="0" smtClean="0"/>
          </a:p>
          <a:p>
            <a:r>
              <a:rPr lang="tr-TR" dirty="0" smtClean="0"/>
              <a:t>Yatırımcının </a:t>
            </a:r>
            <a:r>
              <a:rPr lang="tr-TR" dirty="0"/>
              <a:t>korunmasının amaçlanması ve halka açık olmayan firmaların IFRS uygulamada karşılaşacakları güçlükler bu durumun temel sebepleridir. </a:t>
            </a:r>
            <a:endParaRPr lang="tr-TR" dirty="0" smtClean="0"/>
          </a:p>
          <a:p>
            <a:r>
              <a:rPr lang="tr-TR" dirty="0" smtClean="0"/>
              <a:t>Ayrıca </a:t>
            </a:r>
            <a:r>
              <a:rPr lang="tr-TR" dirty="0"/>
              <a:t>halka açık olmayan firmaların bazıları için IFRS zorunluluğu getiren ülkelere bakıldığında, bankaların, sigorta şirketlerinin veya büyük firmaların zorunluluk kapsamına alındığına rastlanmaktadır. </a:t>
            </a:r>
          </a:p>
        </p:txBody>
      </p:sp>
    </p:spTree>
    <p:extLst>
      <p:ext uri="{BB962C8B-B14F-4D97-AF65-F5344CB8AC3E}">
        <p14:creationId xmlns:p14="http://schemas.microsoft.com/office/powerpoint/2010/main" val="1365590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Muhasebe Standartlarının Gelişimi</a:t>
            </a:r>
            <a:endParaRPr lang="tr-TR" b="1" dirty="0"/>
          </a:p>
        </p:txBody>
      </p:sp>
      <p:sp>
        <p:nvSpPr>
          <p:cNvPr id="3" name="İçerik Yer Tutucusu 2"/>
          <p:cNvSpPr>
            <a:spLocks noGrp="1"/>
          </p:cNvSpPr>
          <p:nvPr>
            <p:ph idx="1"/>
          </p:nvPr>
        </p:nvSpPr>
        <p:spPr/>
        <p:txBody>
          <a:bodyPr/>
          <a:lstStyle/>
          <a:p>
            <a:r>
              <a:rPr lang="tr-TR" dirty="0" smtClean="0"/>
              <a:t>VUK</a:t>
            </a:r>
          </a:p>
          <a:p>
            <a:r>
              <a:rPr lang="tr-TR" dirty="0" smtClean="0"/>
              <a:t>TTK</a:t>
            </a:r>
          </a:p>
          <a:p>
            <a:r>
              <a:rPr lang="tr-TR" dirty="0" smtClean="0"/>
              <a:t>Bankacılık Kanunu-BDDK Düzenlemeleri</a:t>
            </a:r>
          </a:p>
          <a:p>
            <a:r>
              <a:rPr lang="tr-TR" dirty="0" smtClean="0"/>
              <a:t>SPK-SPK Tebliğleri</a:t>
            </a:r>
          </a:p>
          <a:p>
            <a:r>
              <a:rPr lang="tr-TR" dirty="0" smtClean="0"/>
              <a:t>MSUGT (Türkiye’de Muhasebenin Dil Birliği)</a:t>
            </a:r>
          </a:p>
          <a:p>
            <a:r>
              <a:rPr lang="tr-TR" dirty="0" smtClean="0"/>
              <a:t>Sigortacılık Kanunu ve Tebliğleri</a:t>
            </a:r>
          </a:p>
          <a:p>
            <a:r>
              <a:rPr lang="tr-TR" dirty="0" smtClean="0"/>
              <a:t>Türkiye Muhasebe Standartları</a:t>
            </a:r>
          </a:p>
          <a:p>
            <a:pPr marL="0" indent="0">
              <a:buNone/>
            </a:pPr>
            <a:endParaRPr lang="tr-TR" dirty="0"/>
          </a:p>
        </p:txBody>
      </p:sp>
    </p:spTree>
    <p:extLst>
      <p:ext uri="{BB962C8B-B14F-4D97-AF65-F5344CB8AC3E}">
        <p14:creationId xmlns:p14="http://schemas.microsoft.com/office/powerpoint/2010/main" val="23154462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Muhasebe Standartlarının Gelişimi</a:t>
            </a:r>
            <a:endParaRPr lang="tr-TR" dirty="0"/>
          </a:p>
        </p:txBody>
      </p:sp>
      <p:sp>
        <p:nvSpPr>
          <p:cNvPr id="3" name="İçerik Yer Tutucusu 2"/>
          <p:cNvSpPr>
            <a:spLocks noGrp="1"/>
          </p:cNvSpPr>
          <p:nvPr>
            <p:ph idx="1"/>
          </p:nvPr>
        </p:nvSpPr>
        <p:spPr/>
        <p:txBody>
          <a:bodyPr/>
          <a:lstStyle/>
          <a:p>
            <a:r>
              <a:rPr lang="tr-TR" dirty="0" smtClean="0"/>
              <a:t>Şirketlerin dünya piyasasında pay edinmesi</a:t>
            </a:r>
          </a:p>
          <a:p>
            <a:r>
              <a:rPr lang="tr-TR" dirty="0" smtClean="0"/>
              <a:t>Finansal </a:t>
            </a:r>
            <a:r>
              <a:rPr lang="tr-TR" dirty="0" smtClean="0"/>
              <a:t>kaynaklara </a:t>
            </a:r>
            <a:r>
              <a:rPr lang="tr-TR" dirty="0" smtClean="0"/>
              <a:t>kolay erişim</a:t>
            </a:r>
          </a:p>
          <a:p>
            <a:r>
              <a:rPr lang="tr-TR" dirty="0" smtClean="0"/>
              <a:t>Yabancı yatırımlar</a:t>
            </a:r>
          </a:p>
          <a:p>
            <a:r>
              <a:rPr lang="tr-TR" dirty="0" smtClean="0"/>
              <a:t>AB Şirketleri ile rekabet edebilmek için Türkiye Muhasebe ve Finansal Raporlama standartları önemli rol oynaması beklenmektedir</a:t>
            </a:r>
            <a:r>
              <a:rPr lang="tr-TR" dirty="0" smtClean="0"/>
              <a:t>.</a:t>
            </a:r>
            <a:endParaRPr lang="tr-TR" dirty="0"/>
          </a:p>
        </p:txBody>
      </p:sp>
    </p:spTree>
    <p:extLst>
      <p:ext uri="{BB962C8B-B14F-4D97-AF65-F5344CB8AC3E}">
        <p14:creationId xmlns:p14="http://schemas.microsoft.com/office/powerpoint/2010/main" val="42341927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Standartların Gelişim </a:t>
            </a:r>
            <a:r>
              <a:rPr lang="tr-TR" b="1" dirty="0"/>
              <a:t>S</a:t>
            </a:r>
            <a:r>
              <a:rPr lang="tr-TR" b="1" dirty="0" smtClean="0"/>
              <a:t>üreci</a:t>
            </a:r>
            <a:endParaRPr lang="tr-TR" b="1" dirty="0"/>
          </a:p>
        </p:txBody>
      </p:sp>
      <p:sp>
        <p:nvSpPr>
          <p:cNvPr id="3" name="İçerik Yer Tutucusu 2"/>
          <p:cNvSpPr>
            <a:spLocks noGrp="1"/>
          </p:cNvSpPr>
          <p:nvPr>
            <p:ph idx="1"/>
          </p:nvPr>
        </p:nvSpPr>
        <p:spPr/>
        <p:txBody>
          <a:bodyPr>
            <a:normAutofit lnSpcReduction="10000"/>
          </a:bodyPr>
          <a:lstStyle/>
          <a:p>
            <a:r>
              <a:rPr lang="tr-TR" dirty="0" smtClean="0"/>
              <a:t>SPK: modern anlamda muhasebe uygulamalarının ülkeye sokulması (1981)</a:t>
            </a:r>
          </a:p>
          <a:p>
            <a:r>
              <a:rPr lang="tr-TR" dirty="0" smtClean="0"/>
              <a:t> </a:t>
            </a:r>
            <a:r>
              <a:rPr lang="tr-TR" dirty="0" err="1" smtClean="0"/>
              <a:t>TÜRMOB’un</a:t>
            </a:r>
            <a:r>
              <a:rPr lang="tr-TR" dirty="0" smtClean="0"/>
              <a:t> kurularak muhasebe mesleğinin sahiplenilmesi ve örgütlenmesi (1989)</a:t>
            </a:r>
          </a:p>
          <a:p>
            <a:r>
              <a:rPr lang="tr-TR" dirty="0" err="1" smtClean="0"/>
              <a:t>MSUGT’un</a:t>
            </a:r>
            <a:r>
              <a:rPr lang="tr-TR" dirty="0" smtClean="0"/>
              <a:t> yayımlanması (1992)</a:t>
            </a:r>
          </a:p>
          <a:p>
            <a:r>
              <a:rPr lang="tr-TR" dirty="0" smtClean="0"/>
              <a:t>Türkiye Muhasebe ve Denetim Standartları Kurulu-TÜRMOB (1994</a:t>
            </a:r>
            <a:r>
              <a:rPr lang="tr-TR" dirty="0"/>
              <a:t>) TMUDESK; muhasebenin </a:t>
            </a:r>
            <a:r>
              <a:rPr lang="tr-TR" dirty="0" err="1"/>
              <a:t>IAS’lerle</a:t>
            </a:r>
            <a:r>
              <a:rPr lang="tr-TR" dirty="0"/>
              <a:t> uyumlu olmasını sağlamak</a:t>
            </a:r>
          </a:p>
          <a:p>
            <a:endParaRPr lang="tr-TR" dirty="0" smtClean="0"/>
          </a:p>
          <a:p>
            <a:endParaRPr lang="tr-TR" dirty="0"/>
          </a:p>
        </p:txBody>
      </p:sp>
    </p:spTree>
    <p:extLst>
      <p:ext uri="{BB962C8B-B14F-4D97-AF65-F5344CB8AC3E}">
        <p14:creationId xmlns:p14="http://schemas.microsoft.com/office/powerpoint/2010/main" val="1304635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Türkiye Muhasebe Standartları Kurulu</a:t>
            </a:r>
          </a:p>
        </p:txBody>
      </p:sp>
      <p:sp>
        <p:nvSpPr>
          <p:cNvPr id="3" name="İçerik Yer Tutucusu 2"/>
          <p:cNvSpPr>
            <a:spLocks noGrp="1"/>
          </p:cNvSpPr>
          <p:nvPr>
            <p:ph idx="1"/>
          </p:nvPr>
        </p:nvSpPr>
        <p:spPr/>
        <p:txBody>
          <a:bodyPr>
            <a:normAutofit fontScale="92500"/>
          </a:bodyPr>
          <a:lstStyle/>
          <a:p>
            <a:r>
              <a:rPr lang="tr-TR" dirty="0" smtClean="0"/>
              <a:t>Türkiye Muhasebe Standartları Kurulu (1999); gelişmiş ülkelerin muhasebe sistemlerine uyum sağlayabilmek amacıyla uluslararası muhasebe ve finansal raporlama standartlarıyla uyumlu standartlar üretmeyi hedeflemiştir.</a:t>
            </a:r>
          </a:p>
          <a:p>
            <a:pPr marL="0" indent="0">
              <a:buNone/>
            </a:pPr>
            <a:endParaRPr lang="tr-TR" dirty="0" smtClean="0"/>
          </a:p>
          <a:p>
            <a:r>
              <a:rPr lang="tr-TR" dirty="0" smtClean="0"/>
              <a:t>Muhasebe standartları ve yorumlarında oluşan finansal raporlama standartları seti Türkçeye çevrilerek resmi gazetede yayımlanmıştır.</a:t>
            </a:r>
            <a:endParaRPr lang="tr-TR" dirty="0"/>
          </a:p>
        </p:txBody>
      </p:sp>
    </p:spTree>
    <p:extLst>
      <p:ext uri="{BB962C8B-B14F-4D97-AF65-F5344CB8AC3E}">
        <p14:creationId xmlns:p14="http://schemas.microsoft.com/office/powerpoint/2010/main" val="3998183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l"/>
            <a:r>
              <a:rPr lang="tr-TR" b="1" dirty="0" smtClean="0"/>
              <a:t>Sunum Planı</a:t>
            </a:r>
            <a:endParaRPr lang="tr-TR" b="1" dirty="0"/>
          </a:p>
        </p:txBody>
      </p:sp>
      <p:sp>
        <p:nvSpPr>
          <p:cNvPr id="3" name="İçerik Yer Tutucusu 2"/>
          <p:cNvSpPr>
            <a:spLocks noGrp="1"/>
          </p:cNvSpPr>
          <p:nvPr>
            <p:ph idx="1"/>
          </p:nvPr>
        </p:nvSpPr>
        <p:spPr/>
        <p:txBody>
          <a:bodyPr>
            <a:normAutofit fontScale="92500"/>
          </a:bodyPr>
          <a:lstStyle/>
          <a:p>
            <a:r>
              <a:rPr lang="tr-TR" dirty="0" smtClean="0"/>
              <a:t>Standardizasyon</a:t>
            </a:r>
          </a:p>
          <a:p>
            <a:r>
              <a:rPr lang="tr-TR" dirty="0" smtClean="0"/>
              <a:t>Standart Setleri</a:t>
            </a:r>
          </a:p>
          <a:p>
            <a:r>
              <a:rPr lang="tr-TR" dirty="0" smtClean="0"/>
              <a:t>Uluslararası Muhasebe Standartları Kurulu (IASB)</a:t>
            </a:r>
          </a:p>
          <a:p>
            <a:r>
              <a:rPr lang="tr-TR" dirty="0" smtClean="0"/>
              <a:t>Yakınsama Çalışmaları</a:t>
            </a:r>
          </a:p>
          <a:p>
            <a:r>
              <a:rPr lang="tr-TR" dirty="0" smtClean="0"/>
              <a:t>Ülkemizdeki Standartlaşma Çalışmaları</a:t>
            </a:r>
          </a:p>
          <a:p>
            <a:r>
              <a:rPr lang="tr-TR" dirty="0" smtClean="0"/>
              <a:t>TMS/TFRS Uygulama Kapsamı</a:t>
            </a:r>
          </a:p>
          <a:p>
            <a:r>
              <a:rPr lang="tr-TR" dirty="0" smtClean="0"/>
              <a:t>TMS/</a:t>
            </a:r>
            <a:r>
              <a:rPr lang="tr-TR" dirty="0" err="1" smtClean="0"/>
              <a:t>TFRS’lerin</a:t>
            </a:r>
            <a:r>
              <a:rPr lang="tr-TR" dirty="0" smtClean="0"/>
              <a:t> Uygulanması Konulu Çalışmalar</a:t>
            </a:r>
            <a:endParaRPr lang="tr-TR" dirty="0"/>
          </a:p>
        </p:txBody>
      </p:sp>
    </p:spTree>
    <p:extLst>
      <p:ext uri="{BB962C8B-B14F-4D97-AF65-F5344CB8AC3E}">
        <p14:creationId xmlns:p14="http://schemas.microsoft.com/office/powerpoint/2010/main" val="5524503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t>Standartların Gelişim Süreci</a:t>
            </a:r>
            <a:endParaRPr lang="tr-TR" dirty="0"/>
          </a:p>
        </p:txBody>
      </p:sp>
      <p:sp>
        <p:nvSpPr>
          <p:cNvPr id="3" name="İçerik Yer Tutucusu 2"/>
          <p:cNvSpPr>
            <a:spLocks noGrp="1"/>
          </p:cNvSpPr>
          <p:nvPr>
            <p:ph idx="1"/>
          </p:nvPr>
        </p:nvSpPr>
        <p:spPr/>
        <p:txBody>
          <a:bodyPr/>
          <a:lstStyle/>
          <a:p>
            <a:r>
              <a:rPr lang="tr-TR" dirty="0" smtClean="0"/>
              <a:t>Avrupa Birliği -2005</a:t>
            </a:r>
          </a:p>
          <a:p>
            <a:r>
              <a:rPr lang="tr-TR" dirty="0" smtClean="0"/>
              <a:t>BDDK, Hazine ve SPK kendi alanları ile ilgili yayımladıkları muhasebe tebliğ ve yöntemlerini yürürlükten kaldırarak </a:t>
            </a:r>
            <a:r>
              <a:rPr lang="tr-TR" dirty="0" err="1" smtClean="0"/>
              <a:t>TMS’leri</a:t>
            </a:r>
            <a:r>
              <a:rPr lang="tr-TR" dirty="0" smtClean="0"/>
              <a:t> uygulama koymuşlardır. Böylelikle </a:t>
            </a:r>
            <a:r>
              <a:rPr lang="tr-TR" dirty="0" err="1" smtClean="0"/>
              <a:t>UFRS’lerin</a:t>
            </a:r>
            <a:r>
              <a:rPr lang="tr-TR" dirty="0" smtClean="0"/>
              <a:t> etkisinde kalınmaya başlanmıştır.</a:t>
            </a:r>
          </a:p>
          <a:p>
            <a:r>
              <a:rPr lang="tr-TR" dirty="0" smtClean="0"/>
              <a:t>Şirketlerin halka açılması/uluslararası ticari ilişkilerin artması</a:t>
            </a:r>
          </a:p>
          <a:p>
            <a:endParaRPr lang="tr-TR" dirty="0"/>
          </a:p>
        </p:txBody>
      </p:sp>
    </p:spTree>
    <p:extLst>
      <p:ext uri="{BB962C8B-B14F-4D97-AF65-F5344CB8AC3E}">
        <p14:creationId xmlns:p14="http://schemas.microsoft.com/office/powerpoint/2010/main" val="16657394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404664"/>
            <a:ext cx="8229600" cy="666328"/>
          </a:xfrm>
        </p:spPr>
        <p:txBody>
          <a:bodyPr>
            <a:normAutofit/>
          </a:bodyPr>
          <a:lstStyle/>
          <a:p>
            <a:r>
              <a:rPr kumimoji="1" lang="tr-TR" sz="2800" b="1" dirty="0" smtClean="0">
                <a:solidFill>
                  <a:schemeClr val="accent2"/>
                </a:solidFill>
              </a:rPr>
              <a:t>Uluslararası Finansal Raporlama Standartları -</a:t>
            </a:r>
            <a:r>
              <a:rPr kumimoji="1" lang="tr-TR" sz="2800" b="1" dirty="0" err="1" smtClean="0">
                <a:solidFill>
                  <a:schemeClr val="accent2"/>
                </a:solidFill>
              </a:rPr>
              <a:t>IFRS</a:t>
            </a:r>
            <a:r>
              <a:rPr kumimoji="1" lang="tr-TR" sz="2800" b="1" dirty="0" smtClean="0">
                <a:solidFill>
                  <a:schemeClr val="accent2"/>
                </a:solidFill>
              </a:rPr>
              <a:t>-</a:t>
            </a:r>
            <a:endParaRPr kumimoji="1" lang="en-US" sz="2800" b="1" dirty="0">
              <a:solidFill>
                <a:schemeClr val="accent2"/>
              </a:solidFill>
            </a:endParaRPr>
          </a:p>
        </p:txBody>
      </p:sp>
      <p:sp>
        <p:nvSpPr>
          <p:cNvPr id="4" name="Slayt Numarası Yer Tutucusu 3"/>
          <p:cNvSpPr>
            <a:spLocks noGrp="1"/>
          </p:cNvSpPr>
          <p:nvPr>
            <p:ph type="sldNum" sz="quarter" idx="12"/>
          </p:nvPr>
        </p:nvSpPr>
        <p:spPr/>
        <p:txBody>
          <a:bodyPr/>
          <a:lstStyle/>
          <a:p>
            <a:fld id="{80E4199C-9F05-49E3-8C56-FB7607AEBFD3}" type="slidenum">
              <a:rPr lang="tr-TR" smtClean="0">
                <a:solidFill>
                  <a:srgbClr val="1D3641"/>
                </a:solidFill>
              </a:rPr>
              <a:pPr/>
              <a:t>21</a:t>
            </a:fld>
            <a:endParaRPr lang="tr-TR" dirty="0">
              <a:solidFill>
                <a:srgbClr val="1D3641"/>
              </a:solidFill>
            </a:endParaRPr>
          </a:p>
        </p:txBody>
      </p:sp>
      <p:sp>
        <p:nvSpPr>
          <p:cNvPr id="5" name="İçerik Yer Tutucusu 4"/>
          <p:cNvSpPr>
            <a:spLocks noGrp="1"/>
          </p:cNvSpPr>
          <p:nvPr>
            <p:ph sz="quarter" idx="1"/>
          </p:nvPr>
        </p:nvSpPr>
        <p:spPr>
          <a:xfrm>
            <a:off x="457200" y="1219200"/>
            <a:ext cx="8219256" cy="4946104"/>
          </a:xfrm>
          <a:solidFill>
            <a:schemeClr val="bg1"/>
          </a:solidFill>
        </p:spPr>
        <p:txBody>
          <a:bodyPr>
            <a:normAutofit/>
          </a:bodyPr>
          <a:lstStyle/>
          <a:p>
            <a:pPr marL="274320" lvl="2" indent="-274320" algn="just">
              <a:spcBef>
                <a:spcPts val="600"/>
              </a:spcBef>
              <a:buClr>
                <a:srgbClr val="00602B"/>
              </a:buClr>
              <a:buFont typeface="Wingdings" pitchFamily="2" charset="2"/>
              <a:buChar char="ü"/>
            </a:pPr>
            <a:r>
              <a:rPr lang="tr-TR" sz="2800" dirty="0" err="1">
                <a:solidFill>
                  <a:schemeClr val="tx1">
                    <a:lumMod val="75000"/>
                    <a:lumOff val="25000"/>
                  </a:schemeClr>
                </a:solidFill>
              </a:rPr>
              <a:t>UFRS’lerin</a:t>
            </a:r>
            <a:r>
              <a:rPr lang="tr-TR" sz="2800" dirty="0">
                <a:solidFill>
                  <a:schemeClr val="tx1">
                    <a:lumMod val="75000"/>
                    <a:lumOff val="25000"/>
                  </a:schemeClr>
                </a:solidFill>
              </a:rPr>
              <a:t> Türkiye’de </a:t>
            </a:r>
            <a:r>
              <a:rPr lang="tr-TR" sz="2800" dirty="0" smtClean="0">
                <a:solidFill>
                  <a:schemeClr val="tx1">
                    <a:lumMod val="75000"/>
                    <a:lumOff val="25000"/>
                  </a:schemeClr>
                </a:solidFill>
              </a:rPr>
              <a:t>yayımlanması görevi</a:t>
            </a:r>
            <a:r>
              <a:rPr lang="tr-TR" sz="2800" dirty="0">
                <a:solidFill>
                  <a:schemeClr val="tx1">
                    <a:lumMod val="75000"/>
                    <a:lumOff val="25000"/>
                  </a:schemeClr>
                </a:solidFill>
              </a:rPr>
              <a:t>, 2499 sayılı Sermaye Piyasası Kanunu’na 18.12.1999 Tarih  ve 4487 sayılı Kanunla eklenen Ek-1’inci madde ile Türkiye Muhasebe Standartları Kurulu’na (TMSK</a:t>
            </a:r>
            <a:r>
              <a:rPr lang="tr-TR" sz="2800" dirty="0" smtClean="0">
                <a:solidFill>
                  <a:schemeClr val="tx1">
                    <a:lumMod val="75000"/>
                    <a:lumOff val="25000"/>
                  </a:schemeClr>
                </a:solidFill>
              </a:rPr>
              <a:t>) verilmişti.</a:t>
            </a:r>
          </a:p>
          <a:p>
            <a:pPr marL="274320" lvl="2" indent="-274320" algn="just">
              <a:spcBef>
                <a:spcPts val="600"/>
              </a:spcBef>
              <a:buClr>
                <a:srgbClr val="00602B"/>
              </a:buClr>
              <a:buFont typeface="Wingdings" pitchFamily="2" charset="2"/>
              <a:buChar char="ü"/>
            </a:pPr>
            <a:r>
              <a:rPr lang="tr-TR" sz="2800" dirty="0" err="1" smtClean="0">
                <a:solidFill>
                  <a:schemeClr val="tx1">
                    <a:lumMod val="75000"/>
                    <a:lumOff val="25000"/>
                  </a:schemeClr>
                </a:solidFill>
              </a:rPr>
              <a:t>TMSK’nın</a:t>
            </a:r>
            <a:r>
              <a:rPr lang="tr-TR" sz="2800" dirty="0" smtClean="0">
                <a:solidFill>
                  <a:schemeClr val="tx1">
                    <a:lumMod val="75000"/>
                    <a:lumOff val="25000"/>
                  </a:schemeClr>
                </a:solidFill>
              </a:rPr>
              <a:t> görevi, IASB ile yapılan telif anlaşması çerçevesinde IASB tarafından yayınlanan </a:t>
            </a:r>
            <a:r>
              <a:rPr lang="tr-TR" sz="2800" dirty="0" err="1" smtClean="0">
                <a:solidFill>
                  <a:schemeClr val="tx1">
                    <a:lumMod val="75000"/>
                    <a:lumOff val="25000"/>
                  </a:schemeClr>
                </a:solidFill>
              </a:rPr>
              <a:t>UFRS’leri</a:t>
            </a:r>
            <a:r>
              <a:rPr lang="tr-TR" sz="2800" dirty="0" smtClean="0">
                <a:solidFill>
                  <a:schemeClr val="tx1">
                    <a:lumMod val="75000"/>
                    <a:lumOff val="25000"/>
                  </a:schemeClr>
                </a:solidFill>
              </a:rPr>
              <a:t> </a:t>
            </a:r>
            <a:r>
              <a:rPr lang="tr-TR" sz="2800" dirty="0">
                <a:solidFill>
                  <a:schemeClr val="tx1">
                    <a:lumMod val="75000"/>
                    <a:lumOff val="25000"/>
                  </a:schemeClr>
                </a:solidFill>
              </a:rPr>
              <a:t>Türkçeye </a:t>
            </a:r>
            <a:r>
              <a:rPr lang="tr-TR" sz="2800" dirty="0" smtClean="0">
                <a:solidFill>
                  <a:schemeClr val="tx1">
                    <a:lumMod val="75000"/>
                    <a:lumOff val="25000"/>
                  </a:schemeClr>
                </a:solidFill>
              </a:rPr>
              <a:t>çevirmek </a:t>
            </a:r>
            <a:r>
              <a:rPr lang="tr-TR" sz="2800" dirty="0">
                <a:solidFill>
                  <a:schemeClr val="tx1">
                    <a:lumMod val="75000"/>
                    <a:lumOff val="25000"/>
                  </a:schemeClr>
                </a:solidFill>
              </a:rPr>
              <a:t>ve Türkiye’ye </a:t>
            </a:r>
            <a:r>
              <a:rPr lang="tr-TR" sz="2800" dirty="0" smtClean="0">
                <a:solidFill>
                  <a:schemeClr val="tx1">
                    <a:lumMod val="75000"/>
                    <a:lumOff val="25000"/>
                  </a:schemeClr>
                </a:solidFill>
              </a:rPr>
              <a:t>uyarlamaktı.</a:t>
            </a:r>
          </a:p>
          <a:p>
            <a:pPr marL="274320" lvl="2" indent="-274320" algn="just">
              <a:spcBef>
                <a:spcPts val="600"/>
              </a:spcBef>
              <a:buClr>
                <a:srgbClr val="00602B"/>
              </a:buClr>
              <a:buFont typeface="Wingdings" pitchFamily="2" charset="2"/>
              <a:buChar char="ü"/>
            </a:pPr>
            <a:r>
              <a:rPr lang="tr-TR" sz="2800" dirty="0" err="1" smtClean="0">
                <a:solidFill>
                  <a:schemeClr val="tx1">
                    <a:lumMod val="75000"/>
                    <a:lumOff val="25000"/>
                  </a:schemeClr>
                </a:solidFill>
              </a:rPr>
              <a:t>KGK’nın</a:t>
            </a:r>
            <a:r>
              <a:rPr lang="tr-TR" sz="2800" dirty="0" smtClean="0">
                <a:solidFill>
                  <a:schemeClr val="tx1">
                    <a:lumMod val="75000"/>
                    <a:lumOff val="25000"/>
                  </a:schemeClr>
                </a:solidFill>
              </a:rPr>
              <a:t> kurulmasıyla TMSK lav edilerek tüm görevleri </a:t>
            </a:r>
            <a:r>
              <a:rPr lang="tr-TR" sz="2800" dirty="0" err="1" smtClean="0">
                <a:solidFill>
                  <a:schemeClr val="tx1">
                    <a:lumMod val="75000"/>
                    <a:lumOff val="25000"/>
                  </a:schemeClr>
                </a:solidFill>
              </a:rPr>
              <a:t>KGK’ya</a:t>
            </a:r>
            <a:r>
              <a:rPr lang="tr-TR" sz="2800" dirty="0" smtClean="0">
                <a:solidFill>
                  <a:schemeClr val="tx1">
                    <a:lumMod val="75000"/>
                    <a:lumOff val="25000"/>
                  </a:schemeClr>
                </a:solidFill>
              </a:rPr>
              <a:t> devrolmuştur.</a:t>
            </a:r>
          </a:p>
          <a:p>
            <a:pPr marL="274320" lvl="2" indent="-274320" algn="just">
              <a:spcBef>
                <a:spcPts val="600"/>
              </a:spcBef>
              <a:buClr>
                <a:srgbClr val="00602B"/>
              </a:buClr>
              <a:buNone/>
            </a:pPr>
            <a:endParaRPr lang="tr-TR" sz="2800" dirty="0" smtClean="0">
              <a:solidFill>
                <a:schemeClr val="tx1">
                  <a:lumMod val="75000"/>
                  <a:lumOff val="25000"/>
                </a:schemeClr>
              </a:solidFill>
            </a:endParaRPr>
          </a:p>
        </p:txBody>
      </p:sp>
      <p:pic>
        <p:nvPicPr>
          <p:cNvPr id="6"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spTree>
    <p:extLst>
      <p:ext uri="{BB962C8B-B14F-4D97-AF65-F5344CB8AC3E}">
        <p14:creationId xmlns:p14="http://schemas.microsoft.com/office/powerpoint/2010/main" val="933728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1" lang="tr-TR" b="1" dirty="0" err="1" smtClean="0">
                <a:solidFill>
                  <a:schemeClr val="accent2"/>
                </a:solidFill>
              </a:rPr>
              <a:t>TMS’ler</a:t>
            </a:r>
            <a:r>
              <a:rPr kumimoji="1" lang="tr-TR" b="1" dirty="0" smtClean="0">
                <a:solidFill>
                  <a:schemeClr val="accent2"/>
                </a:solidFill>
              </a:rPr>
              <a:t> nelerdir? Kimler Uygular?</a:t>
            </a:r>
            <a:endParaRPr lang="tr-TR" dirty="0"/>
          </a:p>
        </p:txBody>
      </p:sp>
      <p:sp>
        <p:nvSpPr>
          <p:cNvPr id="3" name="2 Slayt Numarası Yer Tutucusu"/>
          <p:cNvSpPr>
            <a:spLocks noGrp="1"/>
          </p:cNvSpPr>
          <p:nvPr>
            <p:ph type="sldNum" sz="quarter" idx="12"/>
          </p:nvPr>
        </p:nvSpPr>
        <p:spPr/>
        <p:txBody>
          <a:bodyPr/>
          <a:lstStyle/>
          <a:p>
            <a:fld id="{80E4199C-9F05-49E3-8C56-FB7607AEBFD3}" type="slidenum">
              <a:rPr lang="tr-TR" smtClean="0"/>
              <a:pPr/>
              <a:t>22</a:t>
            </a:fld>
            <a:endParaRPr lang="tr-TR" dirty="0"/>
          </a:p>
        </p:txBody>
      </p:sp>
      <p:graphicFrame>
        <p:nvGraphicFramePr>
          <p:cNvPr id="6" name="5 İçerik Yer Tutucusu"/>
          <p:cNvGraphicFramePr>
            <a:graphicFrameLocks noGrp="1"/>
          </p:cNvGraphicFramePr>
          <p:nvPr>
            <p:ph sz="quarter" idx="1"/>
            <p:extLst>
              <p:ext uri="{D42A27DB-BD31-4B8C-83A1-F6EECF244321}">
                <p14:modId xmlns:p14="http://schemas.microsoft.com/office/powerpoint/2010/main" val="4142072633"/>
              </p:ext>
            </p:extLst>
          </p:nvPr>
        </p:nvGraphicFramePr>
        <p:xfrm>
          <a:off x="323529" y="1219200"/>
          <a:ext cx="8363271" cy="5304851"/>
        </p:xfrm>
        <a:graphic>
          <a:graphicData uri="http://schemas.openxmlformats.org/drawingml/2006/table">
            <a:tbl>
              <a:tblPr firstRow="1" bandRow="1">
                <a:tableStyleId>{5C22544A-7EE6-4342-B048-85BDC9FD1C3A}</a:tableStyleId>
              </a:tblPr>
              <a:tblGrid>
                <a:gridCol w="2787757"/>
                <a:gridCol w="2787757"/>
                <a:gridCol w="2787757"/>
              </a:tblGrid>
              <a:tr h="612744">
                <a:tc>
                  <a:txBody>
                    <a:bodyPr/>
                    <a:lstStyle/>
                    <a:p>
                      <a:r>
                        <a:rPr lang="tr-TR" dirty="0" smtClean="0"/>
                        <a:t>Geçici</a:t>
                      </a:r>
                      <a:r>
                        <a:rPr lang="tr-TR" baseline="0" dirty="0" smtClean="0"/>
                        <a:t> 1 inci Madde</a:t>
                      </a:r>
                      <a:endParaRPr lang="tr-TR" dirty="0"/>
                    </a:p>
                  </a:txBody>
                  <a:tcPr/>
                </a:tc>
                <a:tc>
                  <a:txBody>
                    <a:bodyPr/>
                    <a:lstStyle/>
                    <a:p>
                      <a:endParaRPr lang="tr-TR"/>
                    </a:p>
                  </a:txBody>
                  <a:tcPr/>
                </a:tc>
                <a:tc>
                  <a:txBody>
                    <a:bodyPr/>
                    <a:lstStyle/>
                    <a:p>
                      <a:endParaRPr lang="tr-TR"/>
                    </a:p>
                  </a:txBody>
                  <a:tcPr/>
                </a:tc>
              </a:tr>
              <a:tr h="1057613">
                <a:tc>
                  <a:txBody>
                    <a:bodyPr/>
                    <a:lstStyle/>
                    <a:p>
                      <a:r>
                        <a:rPr lang="tr-TR" dirty="0" smtClean="0"/>
                        <a:t>1 inci fıkra</a:t>
                      </a:r>
                      <a:endParaRPr lang="tr-TR" dirty="0"/>
                    </a:p>
                  </a:txBody>
                  <a:tcPr/>
                </a:tc>
                <a:tc>
                  <a:txBody>
                    <a:bodyPr/>
                    <a:lstStyle/>
                    <a:p>
                      <a:r>
                        <a:rPr lang="tr-TR" smtClean="0"/>
                        <a:t>TMS’lerin neler</a:t>
                      </a:r>
                      <a:r>
                        <a:rPr lang="tr-TR" baseline="0" smtClean="0"/>
                        <a:t> olduğunu tanımlamıştır</a:t>
                      </a:r>
                      <a:endParaRPr lang="tr-TR"/>
                    </a:p>
                  </a:txBody>
                  <a:tcPr/>
                </a:tc>
                <a:tc>
                  <a:txBody>
                    <a:bodyPr/>
                    <a:lstStyle/>
                    <a:p>
                      <a:r>
                        <a:rPr lang="tr-TR" smtClean="0"/>
                        <a:t>İkiye ayrılmıştır</a:t>
                      </a:r>
                      <a:endParaRPr lang="tr-TR"/>
                    </a:p>
                  </a:txBody>
                  <a:tcPr/>
                </a:tc>
              </a:tr>
              <a:tr h="612744">
                <a:tc>
                  <a:txBody>
                    <a:bodyPr/>
                    <a:lstStyle/>
                    <a:p>
                      <a:r>
                        <a:rPr lang="tr-TR" dirty="0" smtClean="0"/>
                        <a:t>2 </a:t>
                      </a:r>
                      <a:r>
                        <a:rPr lang="tr-TR" dirty="0" err="1" smtClean="0"/>
                        <a:t>nci</a:t>
                      </a:r>
                      <a:r>
                        <a:rPr lang="tr-TR" dirty="0" smtClean="0"/>
                        <a:t> fıkra</a:t>
                      </a:r>
                      <a:endParaRPr lang="tr-TR" dirty="0"/>
                    </a:p>
                  </a:txBody>
                  <a:tcPr/>
                </a:tc>
                <a:tc>
                  <a:txBody>
                    <a:bodyPr/>
                    <a:lstStyle/>
                    <a:p>
                      <a:r>
                        <a:rPr lang="tr-TR" smtClean="0"/>
                        <a:t>Kimler</a:t>
                      </a:r>
                      <a:r>
                        <a:rPr lang="tr-TR" baseline="0" smtClean="0"/>
                        <a:t> TFRSleri uygular</a:t>
                      </a:r>
                      <a:endParaRPr lang="tr-TR"/>
                    </a:p>
                  </a:txBody>
                  <a:tcPr/>
                </a:tc>
                <a:tc>
                  <a:txBody>
                    <a:bodyPr/>
                    <a:lstStyle/>
                    <a:p>
                      <a:r>
                        <a:rPr lang="tr-TR" smtClean="0"/>
                        <a:t>İkiye</a:t>
                      </a:r>
                      <a:r>
                        <a:rPr lang="tr-TR" baseline="0" smtClean="0"/>
                        <a:t> ayrılmıştır</a:t>
                      </a:r>
                      <a:endParaRPr lang="tr-TR"/>
                    </a:p>
                  </a:txBody>
                  <a:tcPr/>
                </a:tc>
              </a:tr>
              <a:tr h="1510875">
                <a:tc>
                  <a:txBody>
                    <a:bodyPr/>
                    <a:lstStyle/>
                    <a:p>
                      <a:r>
                        <a:rPr lang="tr-TR" dirty="0" smtClean="0"/>
                        <a:t>3</a:t>
                      </a:r>
                      <a:r>
                        <a:rPr lang="tr-TR" baseline="0" dirty="0" smtClean="0"/>
                        <a:t> üncü fıkra</a:t>
                      </a:r>
                      <a:endParaRPr lang="tr-TR" dirty="0"/>
                    </a:p>
                  </a:txBody>
                  <a:tcPr/>
                </a:tc>
                <a:tc>
                  <a:txBody>
                    <a:bodyPr/>
                    <a:lstStyle/>
                    <a:p>
                      <a:r>
                        <a:rPr lang="tr-TR" dirty="0" smtClean="0"/>
                        <a:t>Kimlerin İkinci gruptaki </a:t>
                      </a:r>
                      <a:r>
                        <a:rPr lang="tr-TR" dirty="0" err="1" smtClean="0"/>
                        <a:t>TMS’leri</a:t>
                      </a:r>
                      <a:r>
                        <a:rPr lang="tr-TR" dirty="0" smtClean="0"/>
                        <a:t> uygulayacağı</a:t>
                      </a:r>
                      <a:r>
                        <a:rPr lang="tr-TR" baseline="0" dirty="0" smtClean="0"/>
                        <a:t> belirlenmiştir</a:t>
                      </a:r>
                      <a:endParaRPr lang="tr-TR" dirty="0"/>
                    </a:p>
                  </a:txBody>
                  <a:tcPr/>
                </a:tc>
                <a:tc>
                  <a:txBody>
                    <a:bodyPr/>
                    <a:lstStyle/>
                    <a:p>
                      <a:r>
                        <a:rPr lang="tr-TR" dirty="0" smtClean="0"/>
                        <a:t>SPK kanunu dışında kalan genel amaçlı finansal tablo düzenleyen işletmeler</a:t>
                      </a:r>
                      <a:endParaRPr lang="tr-TR" dirty="0"/>
                    </a:p>
                  </a:txBody>
                  <a:tcPr/>
                </a:tc>
              </a:tr>
              <a:tr h="1510875">
                <a:tc>
                  <a:txBody>
                    <a:bodyPr/>
                    <a:lstStyle/>
                    <a:p>
                      <a:r>
                        <a:rPr lang="tr-TR" smtClean="0">
                          <a:solidFill>
                            <a:schemeClr val="bg1"/>
                          </a:solidFill>
                        </a:rPr>
                        <a:t>Geçici 6 ncı Madde</a:t>
                      </a:r>
                      <a:r>
                        <a:rPr lang="tr-TR" baseline="0" smtClean="0">
                          <a:solidFill>
                            <a:schemeClr val="bg1"/>
                          </a:solidFill>
                        </a:rPr>
                        <a:t> </a:t>
                      </a:r>
                      <a:endParaRPr lang="tr-TR">
                        <a:solidFill>
                          <a:schemeClr val="bg1"/>
                        </a:solidFill>
                      </a:endParaRPr>
                    </a:p>
                  </a:txBody>
                  <a:tcPr>
                    <a:solidFill>
                      <a:schemeClr val="accent1"/>
                    </a:solidFill>
                  </a:tcPr>
                </a:tc>
                <a:tc>
                  <a:txBody>
                    <a:bodyPr/>
                    <a:lstStyle/>
                    <a:p>
                      <a:r>
                        <a:rPr lang="tr-TR" smtClean="0">
                          <a:solidFill>
                            <a:schemeClr val="bg1"/>
                          </a:solidFill>
                        </a:rPr>
                        <a:t>TMSleri uygulayacakları KGK</a:t>
                      </a:r>
                      <a:r>
                        <a:rPr lang="tr-TR" baseline="0" smtClean="0">
                          <a:solidFill>
                            <a:schemeClr val="bg1"/>
                          </a:solidFill>
                        </a:rPr>
                        <a:t> belirler</a:t>
                      </a:r>
                      <a:endParaRPr lang="tr-TR">
                        <a:solidFill>
                          <a:schemeClr val="bg1"/>
                        </a:solidFill>
                      </a:endParaRPr>
                    </a:p>
                  </a:txBody>
                  <a:tcPr>
                    <a:solidFill>
                      <a:schemeClr val="accent1"/>
                    </a:solidFill>
                  </a:tcPr>
                </a:tc>
                <a:tc>
                  <a:txBody>
                    <a:bodyPr/>
                    <a:lstStyle/>
                    <a:p>
                      <a:r>
                        <a:rPr lang="tr-TR" dirty="0" smtClean="0">
                          <a:solidFill>
                            <a:schemeClr val="bg1"/>
                          </a:solidFill>
                        </a:rPr>
                        <a:t> Kurul</a:t>
                      </a:r>
                      <a:r>
                        <a:rPr lang="tr-TR" baseline="0" dirty="0" smtClean="0">
                          <a:solidFill>
                            <a:schemeClr val="bg1"/>
                          </a:solidFill>
                        </a:rPr>
                        <a:t>  İlke Kararı</a:t>
                      </a:r>
                      <a:endParaRPr lang="tr-TR" dirty="0">
                        <a:solidFill>
                          <a:schemeClr val="bg1"/>
                        </a:solidFill>
                      </a:endParaRPr>
                    </a:p>
                  </a:txBody>
                  <a:tcPr>
                    <a:solidFill>
                      <a:schemeClr val="accent1"/>
                    </a:solidFill>
                  </a:tcPr>
                </a:tc>
              </a:tr>
            </a:tbl>
          </a:graphicData>
        </a:graphic>
      </p:graphicFrame>
      <p:pic>
        <p:nvPicPr>
          <p:cNvPr id="5"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40352" y="5805264"/>
            <a:ext cx="1080120" cy="648072"/>
          </a:xfrm>
          <a:prstGeom prst="rect">
            <a:avLst/>
          </a:prstGeom>
          <a:noFill/>
          <a:ln>
            <a:noFill/>
          </a:ln>
        </p:spPr>
      </p:pic>
    </p:spTree>
    <p:extLst>
      <p:ext uri="{BB962C8B-B14F-4D97-AF65-F5344CB8AC3E}">
        <p14:creationId xmlns:p14="http://schemas.microsoft.com/office/powerpoint/2010/main" val="3827236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kumimoji="1" lang="tr-TR" sz="2900" b="1" dirty="0" err="1" smtClean="0">
                <a:solidFill>
                  <a:schemeClr val="accent2"/>
                </a:solidFill>
              </a:rPr>
              <a:t>TMS’ler</a:t>
            </a:r>
            <a:r>
              <a:rPr kumimoji="1" lang="tr-TR" sz="2900" b="1" dirty="0" smtClean="0">
                <a:solidFill>
                  <a:schemeClr val="accent2"/>
                </a:solidFill>
              </a:rPr>
              <a:t> </a:t>
            </a:r>
            <a:r>
              <a:rPr kumimoji="1" lang="tr-TR" sz="2900" b="1" dirty="0" smtClean="0">
                <a:solidFill>
                  <a:schemeClr val="accent2"/>
                </a:solidFill>
              </a:rPr>
              <a:t>nelerdir? Kimler Uygular?</a:t>
            </a:r>
            <a:endParaRPr kumimoji="1" lang="en-US" sz="2900" b="1" dirty="0">
              <a:solidFill>
                <a:schemeClr val="accent2"/>
              </a:solidFill>
            </a:endParaRPr>
          </a:p>
        </p:txBody>
      </p:sp>
      <p:sp>
        <p:nvSpPr>
          <p:cNvPr id="3" name="İçerik Yer Tutucusu 2"/>
          <p:cNvSpPr>
            <a:spLocks noGrp="1"/>
          </p:cNvSpPr>
          <p:nvPr>
            <p:ph sz="quarter" idx="1"/>
          </p:nvPr>
        </p:nvSpPr>
        <p:spPr>
          <a:xfrm>
            <a:off x="539552" y="1124744"/>
            <a:ext cx="8229600" cy="4937760"/>
          </a:xfrm>
          <a:ln>
            <a:noFill/>
          </a:ln>
        </p:spPr>
        <p:txBody>
          <a:bodyPr>
            <a:normAutofit fontScale="77500" lnSpcReduction="20000"/>
          </a:bodyPr>
          <a:lstStyle/>
          <a:p>
            <a:pPr algn="just">
              <a:buFont typeface="Wingdings" pitchFamily="2" charset="2"/>
              <a:buChar char="ü"/>
            </a:pPr>
            <a:r>
              <a:rPr lang="tr-TR" smtClean="0">
                <a:solidFill>
                  <a:schemeClr val="tx1">
                    <a:lumMod val="75000"/>
                    <a:lumOff val="25000"/>
                  </a:schemeClr>
                </a:solidFill>
              </a:rPr>
              <a:t> Türkiye Muhasebe Standartları:</a:t>
            </a:r>
          </a:p>
          <a:p>
            <a:pPr lvl="1" algn="just">
              <a:buFont typeface="Wingdings" pitchFamily="2" charset="2"/>
              <a:buChar char="ü"/>
            </a:pPr>
            <a:r>
              <a:rPr lang="tr-TR" smtClean="0">
                <a:solidFill>
                  <a:schemeClr val="tx1">
                    <a:lumMod val="75000"/>
                    <a:lumOff val="25000"/>
                  </a:schemeClr>
                </a:solidFill>
              </a:rPr>
              <a:t>TMS/TFRS ve yorumlar</a:t>
            </a:r>
          </a:p>
          <a:p>
            <a:pPr lvl="1" algn="just">
              <a:buFont typeface="Wingdings" pitchFamily="2" charset="2"/>
              <a:buChar char="ü"/>
            </a:pPr>
            <a:r>
              <a:rPr lang="tr-TR" smtClean="0">
                <a:solidFill>
                  <a:schemeClr val="tx1">
                    <a:lumMod val="75000"/>
                    <a:lumOff val="25000"/>
                  </a:schemeClr>
                </a:solidFill>
              </a:rPr>
              <a:t>Kurum tarafından belirlenen standartlar ve diğer düzenlemeler (bunları belirleme yetkisi 3 üncü fıkrada yine KGK’ya verilmiştir)</a:t>
            </a:r>
          </a:p>
          <a:p>
            <a:pPr algn="just">
              <a:buFont typeface="Wingdings" pitchFamily="2" charset="2"/>
              <a:buChar char="ü"/>
            </a:pPr>
            <a:endParaRPr lang="tr-TR" smtClean="0">
              <a:solidFill>
                <a:schemeClr val="tx1">
                  <a:lumMod val="75000"/>
                  <a:lumOff val="25000"/>
                </a:schemeClr>
              </a:solidFill>
            </a:endParaRPr>
          </a:p>
          <a:p>
            <a:pPr algn="just">
              <a:buFont typeface="Wingdings" pitchFamily="2" charset="2"/>
              <a:buChar char="ü"/>
            </a:pPr>
            <a:r>
              <a:rPr lang="tr-TR" smtClean="0">
                <a:solidFill>
                  <a:schemeClr val="tx1">
                    <a:lumMod val="75000"/>
                    <a:lumOff val="25000"/>
                  </a:schemeClr>
                </a:solidFill>
              </a:rPr>
              <a:t>6102 </a:t>
            </a:r>
            <a:r>
              <a:rPr lang="tr-TR" dirty="0">
                <a:solidFill>
                  <a:schemeClr val="tx1">
                    <a:lumMod val="75000"/>
                    <a:lumOff val="25000"/>
                  </a:schemeClr>
                </a:solidFill>
              </a:rPr>
              <a:t>Sayılı Türk Ticaret </a:t>
            </a:r>
            <a:r>
              <a:rPr lang="tr-TR" dirty="0" smtClean="0">
                <a:solidFill>
                  <a:schemeClr val="tx1">
                    <a:lumMod val="75000"/>
                    <a:lumOff val="25000"/>
                  </a:schemeClr>
                </a:solidFill>
              </a:rPr>
              <a:t>Kanunu</a:t>
            </a:r>
          </a:p>
          <a:p>
            <a:pPr lvl="1" algn="just">
              <a:buFont typeface="Wingdings" pitchFamily="2" charset="2"/>
              <a:buChar char="ü"/>
            </a:pPr>
            <a:r>
              <a:rPr lang="tr-TR" dirty="0" smtClean="0">
                <a:solidFill>
                  <a:srgbClr val="C00000"/>
                </a:solidFill>
              </a:rPr>
              <a:t>Geçici madde 1</a:t>
            </a:r>
          </a:p>
          <a:p>
            <a:pPr marL="1051560" lvl="2" indent="-457200">
              <a:buFont typeface="+mj-lt"/>
              <a:buAutoNum type="arabicPeriod"/>
            </a:pPr>
            <a:r>
              <a:rPr lang="tr-TR" sz="2200" dirty="0">
                <a:solidFill>
                  <a:schemeClr val="tx1">
                    <a:lumMod val="75000"/>
                    <a:lumOff val="25000"/>
                  </a:schemeClr>
                </a:solidFill>
              </a:rPr>
              <a:t>(1) </a:t>
            </a:r>
            <a:r>
              <a:rPr lang="tr-TR" sz="2200" dirty="0" smtClean="0">
                <a:solidFill>
                  <a:schemeClr val="tx1">
                    <a:lumMod val="75000"/>
                    <a:lumOff val="25000"/>
                  </a:schemeClr>
                </a:solidFill>
              </a:rPr>
              <a:t>KGK tarafından </a:t>
            </a:r>
            <a:r>
              <a:rPr lang="tr-TR" sz="2200" dirty="0">
                <a:solidFill>
                  <a:schemeClr val="tx1">
                    <a:lumMod val="75000"/>
                    <a:lumOff val="25000"/>
                  </a:schemeClr>
                </a:solidFill>
              </a:rPr>
              <a:t>belirlenen Türkiye Muhasebe Standartları;</a:t>
            </a:r>
            <a:endParaRPr lang="tr-TR" sz="2600" dirty="0">
              <a:solidFill>
                <a:schemeClr val="tx1">
                  <a:lumMod val="75000"/>
                  <a:lumOff val="25000"/>
                </a:schemeClr>
              </a:solidFill>
            </a:endParaRPr>
          </a:p>
          <a:p>
            <a:pPr marL="1260158" lvl="3" indent="-392113">
              <a:buAutoNum type="alphaLcParenR"/>
            </a:pPr>
            <a:r>
              <a:rPr lang="tr-TR" dirty="0" smtClean="0">
                <a:solidFill>
                  <a:schemeClr val="tx1">
                    <a:lumMod val="75000"/>
                    <a:lumOff val="25000"/>
                  </a:schemeClr>
                </a:solidFill>
              </a:rPr>
              <a:t>Türkiye </a:t>
            </a:r>
            <a:r>
              <a:rPr lang="tr-TR" dirty="0">
                <a:solidFill>
                  <a:schemeClr val="tx1">
                    <a:lumMod val="75000"/>
                    <a:lumOff val="25000"/>
                  </a:schemeClr>
                </a:solidFill>
              </a:rPr>
              <a:t>Muhasebe Standartları, Türkiye Finansal Raporlama Standartları (TMS/TFRS) ve yorumlarından</a:t>
            </a:r>
            <a:r>
              <a:rPr lang="tr-TR" dirty="0" smtClean="0">
                <a:solidFill>
                  <a:schemeClr val="tx1">
                    <a:lumMod val="75000"/>
                    <a:lumOff val="25000"/>
                  </a:schemeClr>
                </a:solidFill>
              </a:rPr>
              <a:t>,</a:t>
            </a:r>
            <a:endParaRPr lang="tr-TR" sz="2400" dirty="0">
              <a:solidFill>
                <a:schemeClr val="tx1">
                  <a:lumMod val="75000"/>
                  <a:lumOff val="25000"/>
                </a:schemeClr>
              </a:solidFill>
            </a:endParaRPr>
          </a:p>
          <a:p>
            <a:pPr marL="1260158" lvl="3" indent="-392113">
              <a:buAutoNum type="alphaLcParenR" startAt="2"/>
            </a:pPr>
            <a:r>
              <a:rPr lang="tr-TR" dirty="0" smtClean="0">
                <a:solidFill>
                  <a:schemeClr val="tx1">
                    <a:lumMod val="75000"/>
                    <a:lumOff val="25000"/>
                  </a:schemeClr>
                </a:solidFill>
              </a:rPr>
              <a:t>Kurum </a:t>
            </a:r>
            <a:r>
              <a:rPr lang="tr-TR" dirty="0">
                <a:solidFill>
                  <a:schemeClr val="tx1">
                    <a:lumMod val="75000"/>
                    <a:lumOff val="25000"/>
                  </a:schemeClr>
                </a:solidFill>
              </a:rPr>
              <a:t>tarafından değişik işletme büyüklükleri, sektörler ve kâr amacı gütmeyen kuruluşlar için belirlenen standartlar ve diğer düzenlemelerden</a:t>
            </a:r>
            <a:r>
              <a:rPr lang="tr-TR" dirty="0" smtClean="0">
                <a:solidFill>
                  <a:schemeClr val="tx1">
                    <a:lumMod val="75000"/>
                    <a:lumOff val="25000"/>
                  </a:schemeClr>
                </a:solidFill>
              </a:rPr>
              <a:t>,</a:t>
            </a:r>
            <a:endParaRPr lang="tr-TR" sz="2400" dirty="0">
              <a:solidFill>
                <a:schemeClr val="tx1">
                  <a:lumMod val="75000"/>
                  <a:lumOff val="25000"/>
                </a:schemeClr>
              </a:solidFill>
            </a:endParaRPr>
          </a:p>
          <a:p>
            <a:pPr marL="594360" lvl="2" indent="0">
              <a:buNone/>
            </a:pPr>
            <a:r>
              <a:rPr lang="tr-TR" sz="2200">
                <a:solidFill>
                  <a:schemeClr val="tx1">
                    <a:lumMod val="75000"/>
                    <a:lumOff val="25000"/>
                  </a:schemeClr>
                </a:solidFill>
              </a:rPr>
              <a:t>oluşur</a:t>
            </a:r>
            <a:r>
              <a:rPr lang="tr-TR" sz="2200" smtClean="0">
                <a:solidFill>
                  <a:schemeClr val="tx1">
                    <a:lumMod val="75000"/>
                    <a:lumOff val="25000"/>
                  </a:schemeClr>
                </a:solidFill>
              </a:rPr>
              <a:t>.</a:t>
            </a:r>
          </a:p>
          <a:p>
            <a:pPr marL="937260" lvl="2" indent="-342900">
              <a:buFont typeface="+mj-lt"/>
              <a:buAutoNum type="arabicPeriod" startAt="3"/>
            </a:pPr>
            <a:r>
              <a:rPr lang="tr-TR" sz="1800" dirty="0" smtClean="0">
                <a:solidFill>
                  <a:schemeClr val="tx1">
                    <a:lumMod val="75000"/>
                    <a:lumOff val="25000"/>
                  </a:schemeClr>
                </a:solidFill>
              </a:rPr>
              <a:t>KGK, değişik işletme büyüklükleri, sektörler ve kâr amacı gütmeyen kuruluşlar itibarıyla Türkiye Muhasebe Standartlarından muaf olacakları tespit etmeye veya bunlar için ayrı düzenlemeler yapmaya yetkilidir.</a:t>
            </a:r>
          </a:p>
          <a:p>
            <a:pPr marL="594360" lvl="2" indent="0">
              <a:buNone/>
            </a:pPr>
            <a:endParaRPr lang="tr-TR" sz="2600" dirty="0">
              <a:solidFill>
                <a:schemeClr val="tx1">
                  <a:lumMod val="75000"/>
                  <a:lumOff val="25000"/>
                </a:schemeClr>
              </a:solidFill>
            </a:endParaRPr>
          </a:p>
          <a:p>
            <a:pPr lvl="1" algn="just">
              <a:buFont typeface="Wingdings" pitchFamily="2" charset="2"/>
              <a:buChar char="ü"/>
            </a:pPr>
            <a:endParaRPr lang="tr-TR" dirty="0" smtClean="0">
              <a:solidFill>
                <a:schemeClr val="tx1">
                  <a:lumMod val="75000"/>
                  <a:lumOff val="25000"/>
                </a:schemeClr>
              </a:solidFill>
            </a:endParaRPr>
          </a:p>
        </p:txBody>
      </p:sp>
      <p:pic>
        <p:nvPicPr>
          <p:cNvPr id="6"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40352" y="5877272"/>
            <a:ext cx="1080120" cy="648072"/>
          </a:xfrm>
          <a:prstGeom prst="rect">
            <a:avLst/>
          </a:prstGeom>
          <a:noFill/>
          <a:ln>
            <a:noFill/>
          </a:ln>
        </p:spPr>
      </p:pic>
      <p:sp>
        <p:nvSpPr>
          <p:cNvPr id="8" name="Slayt Numarası Yer Tutucusu 7"/>
          <p:cNvSpPr>
            <a:spLocks noGrp="1"/>
          </p:cNvSpPr>
          <p:nvPr>
            <p:ph type="sldNum" sz="quarter" idx="12"/>
          </p:nvPr>
        </p:nvSpPr>
        <p:spPr/>
        <p:txBody>
          <a:bodyPr/>
          <a:lstStyle/>
          <a:p>
            <a:fld id="{80E4199C-9F05-49E3-8C56-FB7607AEBFD3}" type="slidenum">
              <a:rPr lang="tr-TR" smtClean="0">
                <a:solidFill>
                  <a:srgbClr val="1D3641"/>
                </a:solidFill>
              </a:rPr>
              <a:pPr/>
              <a:t>23</a:t>
            </a:fld>
            <a:endParaRPr lang="tr-TR" dirty="0">
              <a:solidFill>
                <a:srgbClr val="1D3641"/>
              </a:solidFill>
            </a:endParaRPr>
          </a:p>
        </p:txBody>
      </p:sp>
      <p:sp>
        <p:nvSpPr>
          <p:cNvPr id="9" name="8 Dikdörtgen"/>
          <p:cNvSpPr/>
          <p:nvPr/>
        </p:nvSpPr>
        <p:spPr>
          <a:xfrm>
            <a:off x="-3564904" y="4365104"/>
            <a:ext cx="72008"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8077930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1" lang="tr-TR" b="1" dirty="0" err="1" smtClean="0">
                <a:solidFill>
                  <a:schemeClr val="accent2"/>
                </a:solidFill>
              </a:rPr>
              <a:t>TMS’ler</a:t>
            </a:r>
            <a:r>
              <a:rPr kumimoji="1" lang="tr-TR" b="1" dirty="0" smtClean="0">
                <a:solidFill>
                  <a:schemeClr val="accent2"/>
                </a:solidFill>
              </a:rPr>
              <a:t> </a:t>
            </a:r>
            <a:r>
              <a:rPr kumimoji="1" lang="tr-TR" b="1" dirty="0" smtClean="0">
                <a:solidFill>
                  <a:schemeClr val="accent2"/>
                </a:solidFill>
              </a:rPr>
              <a:t>nelerdir? Kimler Uygular?</a:t>
            </a:r>
            <a:endParaRPr lang="tr-TR" dirty="0"/>
          </a:p>
        </p:txBody>
      </p:sp>
      <p:sp>
        <p:nvSpPr>
          <p:cNvPr id="3" name="2 Slayt Numarası Yer Tutucusu"/>
          <p:cNvSpPr>
            <a:spLocks noGrp="1"/>
          </p:cNvSpPr>
          <p:nvPr>
            <p:ph type="sldNum" sz="quarter" idx="12"/>
          </p:nvPr>
        </p:nvSpPr>
        <p:spPr/>
        <p:txBody>
          <a:bodyPr/>
          <a:lstStyle/>
          <a:p>
            <a:fld id="{80E4199C-9F05-49E3-8C56-FB7607AEBFD3}" type="slidenum">
              <a:rPr lang="tr-TR" smtClean="0"/>
              <a:pPr/>
              <a:t>24</a:t>
            </a:fld>
            <a:endParaRPr lang="tr-TR" dirty="0"/>
          </a:p>
        </p:txBody>
      </p:sp>
      <p:sp>
        <p:nvSpPr>
          <p:cNvPr id="4" name="3 İçerik Yer Tutucusu"/>
          <p:cNvSpPr>
            <a:spLocks noGrp="1"/>
          </p:cNvSpPr>
          <p:nvPr>
            <p:ph sz="quarter" idx="1"/>
          </p:nvPr>
        </p:nvSpPr>
        <p:spPr/>
        <p:txBody>
          <a:bodyPr>
            <a:normAutofit fontScale="77500" lnSpcReduction="20000"/>
          </a:bodyPr>
          <a:lstStyle/>
          <a:p>
            <a:r>
              <a:rPr lang="tr-TR" smtClean="0"/>
              <a:t>Sermaye Piyasası Kanununa göre, ihraç ettikleri sermaye piyasası araçları borsada veya teşkilatlanmış diğer bir piyasada işlem gören şirketler, aracı kurumlar, portföy yönetim şirketleri ve konsolidasyon kapsamına alınan diğer işletmeler,</a:t>
            </a:r>
          </a:p>
          <a:p>
            <a:r>
              <a:rPr lang="tr-TR" smtClean="0"/>
              <a:t>bankalar ile bağlı ortaklıkları</a:t>
            </a:r>
          </a:p>
          <a:p>
            <a:r>
              <a:rPr lang="tr-TR" smtClean="0"/>
              <a:t>sigorta ve reasürans şirketleri</a:t>
            </a:r>
          </a:p>
          <a:p>
            <a:r>
              <a:rPr lang="tr-TR" smtClean="0"/>
              <a:t>emeklilik şirketleri </a:t>
            </a:r>
          </a:p>
          <a:p>
            <a:pPr lvl="1" algn="just">
              <a:buNone/>
            </a:pPr>
            <a:r>
              <a:rPr lang="tr-TR" smtClean="0">
                <a:solidFill>
                  <a:srgbClr val="C00000"/>
                </a:solidFill>
              </a:rPr>
              <a:t>Geçici madde 1 (devam)</a:t>
            </a:r>
          </a:p>
          <a:p>
            <a:pPr marL="1051560" lvl="2" indent="-457200" algn="just">
              <a:buFont typeface="+mj-lt"/>
              <a:buAutoNum type="arabicPeriod" startAt="2"/>
            </a:pPr>
            <a:r>
              <a:rPr lang="tr-TR" smtClean="0">
                <a:solidFill>
                  <a:schemeClr val="tx1">
                    <a:lumMod val="75000"/>
                    <a:lumOff val="25000"/>
                  </a:schemeClr>
                </a:solidFill>
              </a:rPr>
              <a:t>Aşağıda sayılanlar TMS/TFRS ve yorumlarını uygulamakla yükümlüdür:</a:t>
            </a:r>
          </a:p>
          <a:p>
            <a:pPr marL="1252538" lvl="3" indent="-384175" algn="just">
              <a:buFont typeface="+mj-lt"/>
              <a:buAutoNum type="arabicPeriod"/>
            </a:pPr>
            <a:r>
              <a:rPr lang="tr-TR" smtClean="0">
                <a:solidFill>
                  <a:schemeClr val="tx1">
                    <a:lumMod val="75000"/>
                    <a:lumOff val="25000"/>
                  </a:schemeClr>
                </a:solidFill>
              </a:rPr>
              <a:t>1534 üncü maddenin ikinci fıkrasının (b) ilâ (e) bentlerindeki sermaye şirketleri.</a:t>
            </a:r>
          </a:p>
          <a:p>
            <a:pPr marL="1252538" lvl="3" indent="-384175" algn="just">
              <a:buFont typeface="+mj-lt"/>
              <a:buAutoNum type="arabicPeriod"/>
            </a:pPr>
            <a:r>
              <a:rPr lang="tr-TR" smtClean="0">
                <a:solidFill>
                  <a:schemeClr val="tx1">
                    <a:lumMod val="75000"/>
                    <a:lumOff val="25000"/>
                  </a:schemeClr>
                </a:solidFill>
              </a:rPr>
              <a:t>TMS/TFRS ve yorumlarını uygulamayı tercih edenler.</a:t>
            </a:r>
          </a:p>
          <a:p>
            <a:endParaRPr lang="tr-TR"/>
          </a:p>
        </p:txBody>
      </p:sp>
    </p:spTree>
    <p:extLst>
      <p:ext uri="{BB962C8B-B14F-4D97-AF65-F5344CB8AC3E}">
        <p14:creationId xmlns:p14="http://schemas.microsoft.com/office/powerpoint/2010/main" val="16074359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kumimoji="1" lang="tr-TR" sz="2900" b="1" dirty="0" err="1" smtClean="0">
                <a:solidFill>
                  <a:schemeClr val="accent2"/>
                </a:solidFill>
              </a:rPr>
              <a:t>TMS’leri</a:t>
            </a:r>
            <a:r>
              <a:rPr kumimoji="1" lang="tr-TR" sz="2900" b="1" dirty="0" smtClean="0">
                <a:solidFill>
                  <a:schemeClr val="accent2"/>
                </a:solidFill>
              </a:rPr>
              <a:t> Kimler Uygular?</a:t>
            </a:r>
            <a:endParaRPr kumimoji="1" lang="en-US" sz="2900" b="1" dirty="0">
              <a:solidFill>
                <a:schemeClr val="accent2"/>
              </a:solidFill>
            </a:endParaRPr>
          </a:p>
        </p:txBody>
      </p:sp>
      <p:sp>
        <p:nvSpPr>
          <p:cNvPr id="3" name="İçerik Yer Tutucusu 2"/>
          <p:cNvSpPr>
            <a:spLocks noGrp="1"/>
          </p:cNvSpPr>
          <p:nvPr>
            <p:ph sz="quarter" idx="1"/>
          </p:nvPr>
        </p:nvSpPr>
        <p:spPr>
          <a:xfrm>
            <a:off x="457200" y="1340768"/>
            <a:ext cx="8229600" cy="4785395"/>
          </a:xfrm>
          <a:ln>
            <a:noFill/>
          </a:ln>
        </p:spPr>
        <p:txBody>
          <a:bodyPr>
            <a:normAutofit fontScale="77500" lnSpcReduction="20000"/>
          </a:bodyPr>
          <a:lstStyle/>
          <a:p>
            <a:pPr algn="just">
              <a:buFont typeface="Wingdings" pitchFamily="2" charset="2"/>
              <a:buChar char="ü"/>
            </a:pPr>
            <a:r>
              <a:rPr lang="tr-TR" dirty="0" err="1" smtClean="0">
                <a:solidFill>
                  <a:schemeClr val="tx1">
                    <a:lumMod val="75000"/>
                    <a:lumOff val="25000"/>
                  </a:schemeClr>
                </a:solidFill>
              </a:rPr>
              <a:t>TMS’leri</a:t>
            </a:r>
            <a:r>
              <a:rPr lang="tr-TR" dirty="0" smtClean="0">
                <a:solidFill>
                  <a:schemeClr val="tx1">
                    <a:lumMod val="75000"/>
                    <a:lumOff val="25000"/>
                  </a:schemeClr>
                </a:solidFill>
              </a:rPr>
              <a:t> uygulayacak şirketleri belirleme yetkisi </a:t>
            </a:r>
            <a:r>
              <a:rPr lang="tr-TR" dirty="0" err="1" smtClean="0">
                <a:solidFill>
                  <a:schemeClr val="tx1">
                    <a:lumMod val="75000"/>
                    <a:lumOff val="25000"/>
                  </a:schemeClr>
                </a:solidFill>
              </a:rPr>
              <a:t>KGK’dadır</a:t>
            </a:r>
            <a:r>
              <a:rPr lang="tr-TR" dirty="0" smtClean="0">
                <a:solidFill>
                  <a:schemeClr val="tx1">
                    <a:lumMod val="75000"/>
                    <a:lumOff val="25000"/>
                  </a:schemeClr>
                </a:solidFill>
              </a:rPr>
              <a:t>. (TTK Geçici Madde 6)</a:t>
            </a:r>
          </a:p>
          <a:p>
            <a:pPr marL="0" indent="0" algn="just">
              <a:buNone/>
            </a:pPr>
            <a:endParaRPr lang="tr-TR" dirty="0" smtClean="0">
              <a:solidFill>
                <a:schemeClr val="tx1">
                  <a:lumMod val="75000"/>
                  <a:lumOff val="25000"/>
                </a:schemeClr>
              </a:solidFill>
            </a:endParaRPr>
          </a:p>
          <a:p>
            <a:pPr algn="just">
              <a:buFont typeface="Wingdings" pitchFamily="2" charset="2"/>
              <a:buChar char="ü"/>
            </a:pPr>
            <a:r>
              <a:rPr lang="tr-TR" dirty="0" smtClean="0">
                <a:solidFill>
                  <a:schemeClr val="tx1">
                    <a:lumMod val="75000"/>
                    <a:lumOff val="25000"/>
                  </a:schemeClr>
                </a:solidFill>
              </a:rPr>
              <a:t>KGK Kurulunun 17/11/2012 tarihinde </a:t>
            </a:r>
            <a:r>
              <a:rPr lang="tr-TR" dirty="0" err="1" smtClean="0">
                <a:solidFill>
                  <a:schemeClr val="tx1">
                    <a:lumMod val="75000"/>
                    <a:lumOff val="25000"/>
                  </a:schemeClr>
                </a:solidFill>
              </a:rPr>
              <a:t>RG’de</a:t>
            </a:r>
            <a:r>
              <a:rPr lang="tr-TR" dirty="0" smtClean="0">
                <a:solidFill>
                  <a:schemeClr val="tx1">
                    <a:lumMod val="75000"/>
                    <a:lumOff val="25000"/>
                  </a:schemeClr>
                </a:solidFill>
              </a:rPr>
              <a:t> yayımlanan Kararı ile </a:t>
            </a:r>
            <a:r>
              <a:rPr lang="tr-TR" dirty="0" err="1" smtClean="0">
                <a:solidFill>
                  <a:schemeClr val="tx1">
                    <a:lumMod val="75000"/>
                    <a:lumOff val="25000"/>
                  </a:schemeClr>
                </a:solidFill>
              </a:rPr>
              <a:t>TMS’leri</a:t>
            </a:r>
            <a:r>
              <a:rPr lang="tr-TR" dirty="0" smtClean="0">
                <a:solidFill>
                  <a:schemeClr val="tx1">
                    <a:lumMod val="75000"/>
                    <a:lumOff val="25000"/>
                  </a:schemeClr>
                </a:solidFill>
              </a:rPr>
              <a:t> uygulayacak şirketleri belirlemiştir:</a:t>
            </a:r>
          </a:p>
          <a:p>
            <a:pPr lvl="1" algn="just">
              <a:buFont typeface="Gill Sans MT" pitchFamily="34" charset="0"/>
              <a:buChar char="–"/>
            </a:pPr>
            <a:r>
              <a:rPr lang="tr-TR" dirty="0" smtClean="0"/>
              <a:t>kamu yararını ilgilendiren kuruluşlar</a:t>
            </a:r>
          </a:p>
          <a:p>
            <a:pPr lvl="1" algn="just">
              <a:buFont typeface="Gill Sans MT" pitchFamily="34" charset="0"/>
              <a:buChar char="–"/>
            </a:pPr>
            <a:r>
              <a:rPr lang="tr-TR" dirty="0" smtClean="0"/>
              <a:t>Bakanlar Kurulu kararıyla bağımsız denetime tabi olanlar</a:t>
            </a:r>
          </a:p>
          <a:p>
            <a:pPr lvl="1" algn="just">
              <a:buFont typeface="Gill Sans MT" pitchFamily="34" charset="0"/>
              <a:buChar char="–"/>
            </a:pPr>
            <a:endParaRPr lang="tr-TR" dirty="0" smtClean="0">
              <a:solidFill>
                <a:schemeClr val="tx1">
                  <a:lumMod val="75000"/>
                  <a:lumOff val="25000"/>
                </a:schemeClr>
              </a:solidFill>
            </a:endParaRPr>
          </a:p>
          <a:p>
            <a:pPr algn="just">
              <a:buNone/>
            </a:pPr>
            <a:endParaRPr lang="tr-TR" dirty="0" smtClean="0">
              <a:solidFill>
                <a:schemeClr val="tx1">
                  <a:lumMod val="75000"/>
                  <a:lumOff val="25000"/>
                </a:schemeClr>
              </a:solidFill>
            </a:endParaRPr>
          </a:p>
          <a:p>
            <a:pPr algn="just">
              <a:buFont typeface="Wingdings" pitchFamily="2" charset="2"/>
              <a:buChar char="ü"/>
            </a:pPr>
            <a:r>
              <a:rPr lang="tr-TR" dirty="0" smtClean="0">
                <a:solidFill>
                  <a:schemeClr val="tx1">
                    <a:lumMod val="75000"/>
                    <a:lumOff val="25000"/>
                  </a:schemeClr>
                </a:solidFill>
              </a:rPr>
              <a:t>6102 </a:t>
            </a:r>
            <a:r>
              <a:rPr lang="tr-TR" dirty="0">
                <a:solidFill>
                  <a:schemeClr val="tx1">
                    <a:lumMod val="75000"/>
                    <a:lumOff val="25000"/>
                  </a:schemeClr>
                </a:solidFill>
              </a:rPr>
              <a:t>Sayılı Türk Ticaret </a:t>
            </a:r>
            <a:r>
              <a:rPr lang="tr-TR" dirty="0" smtClean="0">
                <a:solidFill>
                  <a:schemeClr val="tx1">
                    <a:lumMod val="75000"/>
                    <a:lumOff val="25000"/>
                  </a:schemeClr>
                </a:solidFill>
              </a:rPr>
              <a:t>Kanunu</a:t>
            </a:r>
          </a:p>
          <a:p>
            <a:pPr lvl="1" algn="just">
              <a:buFont typeface="Wingdings" pitchFamily="2" charset="2"/>
              <a:buChar char="ü"/>
            </a:pPr>
            <a:r>
              <a:rPr lang="tr-TR" dirty="0" smtClean="0">
                <a:solidFill>
                  <a:srgbClr val="C00000"/>
                </a:solidFill>
              </a:rPr>
              <a:t>Geçici madde 6</a:t>
            </a:r>
          </a:p>
          <a:p>
            <a:pPr lvl="2"/>
            <a:r>
              <a:rPr lang="tr-TR" sz="2200" dirty="0" smtClean="0">
                <a:solidFill>
                  <a:schemeClr val="tx1">
                    <a:lumMod val="75000"/>
                    <a:lumOff val="25000"/>
                  </a:schemeClr>
                </a:solidFill>
              </a:rPr>
              <a:t>KGK tarafından </a:t>
            </a:r>
            <a:r>
              <a:rPr lang="tr-TR" sz="2200" dirty="0">
                <a:solidFill>
                  <a:schemeClr val="tx1">
                    <a:lumMod val="75000"/>
                    <a:lumOff val="25000"/>
                  </a:schemeClr>
                </a:solidFill>
              </a:rPr>
              <a:t>belirlenen şirketler 1/1/2013 tarihinde veya özel hesap dönemi dolayısıyla daha sonraki bir tarihte başlayacak hesap dönemi için, münferit ve konsolide finansal tablolarının düzenlenmesinde, Türkiye Muhasebe Standartlarını uygulamak zorundadır</a:t>
            </a:r>
            <a:r>
              <a:rPr lang="tr-TR" sz="2200" dirty="0" smtClean="0">
                <a:solidFill>
                  <a:schemeClr val="tx1">
                    <a:lumMod val="75000"/>
                    <a:lumOff val="25000"/>
                  </a:schemeClr>
                </a:solidFill>
              </a:rPr>
              <a:t>.</a:t>
            </a:r>
          </a:p>
          <a:p>
            <a:pPr lvl="1" algn="just">
              <a:buFont typeface="Wingdings" pitchFamily="2" charset="2"/>
              <a:buChar char="ü"/>
            </a:pPr>
            <a:endParaRPr lang="tr-TR" dirty="0" smtClean="0">
              <a:solidFill>
                <a:schemeClr val="tx1">
                  <a:lumMod val="75000"/>
                  <a:lumOff val="25000"/>
                </a:schemeClr>
              </a:solidFill>
            </a:endParaRPr>
          </a:p>
        </p:txBody>
      </p:sp>
      <p:pic>
        <p:nvPicPr>
          <p:cNvPr id="6"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sp>
        <p:nvSpPr>
          <p:cNvPr id="8" name="Slayt Numarası Yer Tutucusu 7"/>
          <p:cNvSpPr>
            <a:spLocks noGrp="1"/>
          </p:cNvSpPr>
          <p:nvPr>
            <p:ph type="sldNum" sz="quarter" idx="12"/>
          </p:nvPr>
        </p:nvSpPr>
        <p:spPr/>
        <p:txBody>
          <a:bodyPr/>
          <a:lstStyle/>
          <a:p>
            <a:fld id="{80E4199C-9F05-49E3-8C56-FB7607AEBFD3}" type="slidenum">
              <a:rPr lang="tr-TR" smtClean="0">
                <a:solidFill>
                  <a:srgbClr val="1D3641"/>
                </a:solidFill>
              </a:rPr>
              <a:pPr/>
              <a:t>25</a:t>
            </a:fld>
            <a:endParaRPr lang="tr-TR" dirty="0">
              <a:solidFill>
                <a:srgbClr val="1D3641"/>
              </a:solidFill>
            </a:endParaRPr>
          </a:p>
        </p:txBody>
      </p:sp>
    </p:spTree>
    <p:extLst>
      <p:ext uri="{BB962C8B-B14F-4D97-AF65-F5344CB8AC3E}">
        <p14:creationId xmlns:p14="http://schemas.microsoft.com/office/powerpoint/2010/main" val="42611820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1" lang="tr-TR" b="1" dirty="0" err="1">
                <a:solidFill>
                  <a:schemeClr val="accent2"/>
                </a:solidFill>
              </a:rPr>
              <a:t>TMS’leri</a:t>
            </a:r>
            <a:r>
              <a:rPr kumimoji="1" lang="tr-TR" b="1" dirty="0">
                <a:solidFill>
                  <a:schemeClr val="accent2"/>
                </a:solidFill>
              </a:rPr>
              <a:t> Kimler Uygular?</a:t>
            </a:r>
            <a:endParaRPr lang="tr-TR" dirty="0"/>
          </a:p>
        </p:txBody>
      </p:sp>
      <p:sp>
        <p:nvSpPr>
          <p:cNvPr id="3" name="İçerik Yer Tutucusu 2"/>
          <p:cNvSpPr>
            <a:spLocks noGrp="1"/>
          </p:cNvSpPr>
          <p:nvPr>
            <p:ph idx="1"/>
          </p:nvPr>
        </p:nvSpPr>
        <p:spPr>
          <a:xfrm>
            <a:off x="539552" y="1196752"/>
            <a:ext cx="8229600" cy="4925144"/>
          </a:xfrm>
        </p:spPr>
        <p:txBody>
          <a:bodyPr>
            <a:noAutofit/>
          </a:bodyPr>
          <a:lstStyle/>
          <a:p>
            <a:pPr marL="0" indent="0">
              <a:buNone/>
            </a:pPr>
            <a:r>
              <a:rPr lang="tr-TR" sz="1800" dirty="0" smtClean="0"/>
              <a:t>26/8/2014 tarihinde yayımlanan Kurul Kararı:</a:t>
            </a:r>
          </a:p>
          <a:p>
            <a:pPr marL="0" indent="0">
              <a:buNone/>
            </a:pPr>
            <a:endParaRPr lang="tr-TR" sz="1000" dirty="0" smtClean="0"/>
          </a:p>
          <a:p>
            <a:pPr marL="0" indent="0">
              <a:buNone/>
            </a:pPr>
            <a:r>
              <a:rPr lang="tr-TR" sz="1800" dirty="0" smtClean="0"/>
              <a:t>13/1/2011 </a:t>
            </a:r>
            <a:r>
              <a:rPr lang="tr-TR" sz="1800" dirty="0"/>
              <a:t>tarihli ve 6102 sayılı Türk Ticaret Kanunu’nun 88 inci ve Geçici 1 inci maddeleri ile 26/9/2011 tarihli ve 660 sayılı KHK’nın 9 uncu, 26 </a:t>
            </a:r>
            <a:r>
              <a:rPr lang="tr-TR" sz="1800" dirty="0" err="1"/>
              <a:t>ncı</a:t>
            </a:r>
            <a:r>
              <a:rPr lang="tr-TR" sz="1800" dirty="0"/>
              <a:t> ve Geçici 1 inci maddeleri uyarınca;</a:t>
            </a:r>
          </a:p>
          <a:p>
            <a:endParaRPr lang="tr-TR" sz="1000" dirty="0"/>
          </a:p>
          <a:p>
            <a:r>
              <a:rPr lang="tr-TR" sz="1800" dirty="0"/>
              <a:t>1- Ekli listedeki kurum, kuruluş ve işletmelerin 1/1/2014 tarihi ve sonrasında başlayan hesap dönemlerine ilişkin münferit ve konsolide finansal tablolarının hazırlanmasında Türkiye Muhasebe Standartlarının uygulanmasına,</a:t>
            </a:r>
          </a:p>
          <a:p>
            <a:endParaRPr lang="tr-TR" sz="1000" dirty="0"/>
          </a:p>
          <a:p>
            <a:r>
              <a:rPr lang="tr-TR" sz="1800" dirty="0"/>
              <a:t>2- Ekli listede yer almayan kurum, kuruluş ve işletmelerin de münferit veya konsolide finansal tablolarının hazırlanmasında isteğe bağlı olarak Türkiye Muhasebe Standartlarını uygulayabileceğine,</a:t>
            </a:r>
          </a:p>
          <a:p>
            <a:endParaRPr lang="tr-TR" sz="1000" dirty="0"/>
          </a:p>
          <a:p>
            <a:r>
              <a:rPr lang="tr-TR" sz="1800" dirty="0"/>
              <a:t>3- Yukarıdaki kapsama dâhil olmayanlar için Kurumca bir belirleme yapılıncaya kadar yürürlükteki mevzuatın uygulanmasının devamına,</a:t>
            </a:r>
          </a:p>
          <a:p>
            <a:endParaRPr lang="tr-TR" sz="1000" dirty="0"/>
          </a:p>
          <a:p>
            <a:pPr marL="0" indent="0">
              <a:buNone/>
            </a:pPr>
            <a:r>
              <a:rPr lang="tr-TR" sz="1800" dirty="0"/>
              <a:t>karar verilmiştir.</a:t>
            </a:r>
          </a:p>
        </p:txBody>
      </p:sp>
    </p:spTree>
    <p:extLst>
      <p:ext uri="{BB962C8B-B14F-4D97-AF65-F5344CB8AC3E}">
        <p14:creationId xmlns:p14="http://schemas.microsoft.com/office/powerpoint/2010/main" val="28333615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260648"/>
            <a:ext cx="8229600" cy="6480720"/>
          </a:xfrm>
        </p:spPr>
        <p:txBody>
          <a:bodyPr>
            <a:normAutofit fontScale="25000" lnSpcReduction="20000"/>
          </a:bodyPr>
          <a:lstStyle/>
          <a:p>
            <a:pPr marL="0" indent="0">
              <a:buNone/>
            </a:pPr>
            <a:r>
              <a:rPr lang="tr-TR" sz="5000" b="1" dirty="0"/>
              <a:t>EKLİ LİSTE</a:t>
            </a:r>
            <a:endParaRPr lang="tr-TR" sz="5000" dirty="0"/>
          </a:p>
          <a:p>
            <a:pPr marL="0" indent="0">
              <a:buNone/>
            </a:pPr>
            <a:r>
              <a:rPr lang="tr-TR" sz="5000" dirty="0"/>
              <a:t>1) 6/12/2012 tarihli ve 6362 sayılı Sermaye Piyasası Kanunu uyarınca Sermaye Piyasası Kurulunun düzenleme ve denetimine tabi işletmelerden;</a:t>
            </a:r>
          </a:p>
          <a:p>
            <a:pPr marL="0" indent="0">
              <a:buNone/>
            </a:pPr>
            <a:r>
              <a:rPr lang="tr-TR" sz="5000" dirty="0"/>
              <a:t>a) Sermaye piyasası araçları bir borsada ve/veya teşkilatlanmış diğer piyasalarda işlem gören anonim şirketler,</a:t>
            </a:r>
          </a:p>
          <a:p>
            <a:pPr marL="0" indent="0">
              <a:buNone/>
            </a:pPr>
            <a:r>
              <a:rPr lang="tr-TR" sz="5000" dirty="0"/>
              <a:t>b) Yatırım kuruluşları,</a:t>
            </a:r>
          </a:p>
          <a:p>
            <a:pPr marL="0" indent="0">
              <a:buNone/>
            </a:pPr>
            <a:r>
              <a:rPr lang="tr-TR" sz="5000" dirty="0"/>
              <a:t>c) Kolektif yatırım kuruluşları</a:t>
            </a:r>
            <a:r>
              <a:rPr lang="tr-TR" sz="5000" dirty="0" smtClean="0"/>
              <a:t>,</a:t>
            </a:r>
          </a:p>
          <a:p>
            <a:pPr marL="0" indent="0">
              <a:buNone/>
            </a:pPr>
            <a:r>
              <a:rPr lang="tr-TR" sz="5000" dirty="0" smtClean="0"/>
              <a:t>d</a:t>
            </a:r>
            <a:r>
              <a:rPr lang="tr-TR" sz="5000" dirty="0"/>
              <a:t>) Portföy yönetim şirketleri,</a:t>
            </a:r>
          </a:p>
          <a:p>
            <a:pPr marL="0" indent="0">
              <a:buNone/>
            </a:pPr>
            <a:r>
              <a:rPr lang="tr-TR" sz="5000" dirty="0"/>
              <a:t>e) İpotek finansmanı kuruluşları,</a:t>
            </a:r>
          </a:p>
          <a:p>
            <a:pPr marL="0" indent="0">
              <a:buNone/>
            </a:pPr>
            <a:r>
              <a:rPr lang="tr-TR" sz="5000" dirty="0"/>
              <a:t>f) Konut finansmanı ve varlık finansmanı fonları,</a:t>
            </a:r>
          </a:p>
          <a:p>
            <a:pPr marL="0" indent="0">
              <a:buNone/>
            </a:pPr>
            <a:r>
              <a:rPr lang="tr-TR" sz="5000" dirty="0"/>
              <a:t>g) Varlık kiralama şirketleri,</a:t>
            </a:r>
          </a:p>
          <a:p>
            <a:pPr marL="0" indent="0">
              <a:buNone/>
            </a:pPr>
            <a:r>
              <a:rPr lang="tr-TR" sz="5000" dirty="0"/>
              <a:t>h) Merkezî takas kuruluşları,</a:t>
            </a:r>
          </a:p>
          <a:p>
            <a:pPr marL="0" indent="0">
              <a:buNone/>
            </a:pPr>
            <a:r>
              <a:rPr lang="tr-TR" sz="5000" dirty="0"/>
              <a:t>i) Merkezî saklama kuruluşları,</a:t>
            </a:r>
          </a:p>
          <a:p>
            <a:pPr marL="0" indent="0">
              <a:buNone/>
            </a:pPr>
            <a:r>
              <a:rPr lang="tr-TR" sz="5000" dirty="0"/>
              <a:t>j) Veri depolama kuruluşları,</a:t>
            </a:r>
          </a:p>
          <a:p>
            <a:pPr marL="0" indent="0">
              <a:buNone/>
            </a:pPr>
            <a:r>
              <a:rPr lang="tr-TR" sz="5000" dirty="0"/>
              <a:t>k) Sermaye piyasası araçları bir borsada ve/veya teşkilatlanmış diğer piyasalarda işlem görmeyen ancak Sermaye Piyasası Kanunu kapsamında halka açık sayılan şirketlerden aşağıdaki üç ölçütten en az ikisini sağlayanlar:</a:t>
            </a:r>
          </a:p>
          <a:p>
            <a:r>
              <a:rPr lang="tr-TR" sz="5000" dirty="0"/>
              <a:t>- Aktif toplamı </a:t>
            </a:r>
            <a:r>
              <a:rPr lang="tr-TR" sz="5000" dirty="0" err="1"/>
              <a:t>onbeş</a:t>
            </a:r>
            <a:r>
              <a:rPr lang="tr-TR" sz="5000" dirty="0"/>
              <a:t> milyon ve üstü Türk Lirası.</a:t>
            </a:r>
          </a:p>
          <a:p>
            <a:r>
              <a:rPr lang="tr-TR" sz="5000" dirty="0"/>
              <a:t>- Yıllık net satış hasılatı yirmi milyon ve üstü Türk Lirası.</a:t>
            </a:r>
          </a:p>
          <a:p>
            <a:r>
              <a:rPr lang="tr-TR" sz="5000" dirty="0"/>
              <a:t>- Çalışan sayısı elli ve üstü.</a:t>
            </a:r>
          </a:p>
          <a:p>
            <a:pPr marL="0" indent="0">
              <a:buNone/>
            </a:pPr>
            <a:r>
              <a:rPr lang="tr-TR" sz="5000" dirty="0"/>
              <a:t>2) 19/10/2005 tarihli ve 5411 sayılı Bankacılık Kanunu uyarınca Bankacılık Düzenleme ve Denetleme Kurumunun düzenleme ve denetimine tabi işletmelerden;</a:t>
            </a:r>
          </a:p>
          <a:p>
            <a:pPr marL="0" indent="0">
              <a:buNone/>
            </a:pPr>
            <a:r>
              <a:rPr lang="tr-TR" sz="5000" dirty="0"/>
              <a:t>a) Bankalar,</a:t>
            </a:r>
          </a:p>
          <a:p>
            <a:pPr marL="0" indent="0">
              <a:buNone/>
            </a:pPr>
            <a:r>
              <a:rPr lang="tr-TR" sz="5000" dirty="0"/>
              <a:t>b) Finansal kiralama şirketleri,</a:t>
            </a:r>
          </a:p>
          <a:p>
            <a:pPr marL="0" indent="0">
              <a:buNone/>
            </a:pPr>
            <a:r>
              <a:rPr lang="tr-TR" sz="5000" dirty="0"/>
              <a:t>c) Faktöring şirketleri,</a:t>
            </a:r>
          </a:p>
          <a:p>
            <a:pPr marL="0" indent="0">
              <a:buNone/>
            </a:pPr>
            <a:r>
              <a:rPr lang="tr-TR" sz="5000" dirty="0"/>
              <a:t>d) Finansman şirketleri,</a:t>
            </a:r>
          </a:p>
          <a:p>
            <a:pPr marL="0" indent="0">
              <a:buNone/>
            </a:pPr>
            <a:r>
              <a:rPr lang="tr-TR" sz="5000" dirty="0"/>
              <a:t>e) Varlık yönetim şirketleri,</a:t>
            </a:r>
          </a:p>
          <a:p>
            <a:pPr marL="0" indent="0">
              <a:buNone/>
            </a:pPr>
            <a:r>
              <a:rPr lang="tr-TR" sz="5000" dirty="0"/>
              <a:t>f) Derecelendirme kuruluşları,</a:t>
            </a:r>
          </a:p>
          <a:p>
            <a:pPr marL="0" indent="0">
              <a:buNone/>
            </a:pPr>
            <a:r>
              <a:rPr lang="tr-TR" sz="5000" dirty="0"/>
              <a:t>g) Finansal holding şirketleri,</a:t>
            </a:r>
          </a:p>
          <a:p>
            <a:pPr marL="0" indent="0">
              <a:buNone/>
            </a:pPr>
            <a:r>
              <a:rPr lang="tr-TR" sz="5000" dirty="0"/>
              <a:t>h) Finansal holding şirketleri üzerinde 5411 sayılı Kanunda tanımlandığı şekliyle nitelikli paya sahip olan şirketler,</a:t>
            </a:r>
          </a:p>
          <a:p>
            <a:pPr marL="0" indent="0">
              <a:buNone/>
            </a:pPr>
            <a:r>
              <a:rPr lang="tr-TR" sz="5000" dirty="0"/>
              <a:t>i) Ödeme kuruluşları ve elektronik para kuruluşları.</a:t>
            </a:r>
          </a:p>
          <a:p>
            <a:pPr marL="0" indent="0">
              <a:buNone/>
            </a:pPr>
            <a:r>
              <a:rPr lang="tr-TR" sz="5000" dirty="0"/>
              <a:t>3) 3/6/2007 tarihli ve 5684 sayılı Sigortacılık Kanunu ile 28/3/2001 tarihli ve 4632 sayılı Bireysel Emeklilik Tasarruf ve Yatırım Sistemi Kanunu kapsamında faaliyet göstermekte </a:t>
            </a:r>
            <a:r>
              <a:rPr lang="tr-TR" sz="5000" dirty="0" smtClean="0"/>
              <a:t>olan sigorta</a:t>
            </a:r>
            <a:r>
              <a:rPr lang="tr-TR" sz="5000" dirty="0"/>
              <a:t>, reasürans ve emeklilik şirketleri.</a:t>
            </a:r>
          </a:p>
          <a:p>
            <a:pPr marL="0" indent="0">
              <a:buNone/>
            </a:pPr>
            <a:r>
              <a:rPr lang="tr-TR" sz="5000" dirty="0"/>
              <a:t>4) Borsa İstanbul Piyasalarında faaliyet göstermesine izin verilen; yetkili müesseseler, kıymetli madenler aracı kurumları, kıymetli maden üretimi veya ticareti ile iştigal eden anonim şirketler.</a:t>
            </a:r>
          </a:p>
          <a:p>
            <a:pPr marL="0" indent="0">
              <a:buNone/>
            </a:pPr>
            <a:r>
              <a:rPr lang="tr-TR" sz="3600" dirty="0"/>
              <a:t/>
            </a:r>
            <a:br>
              <a:rPr lang="tr-TR" sz="3600" dirty="0"/>
            </a:br>
            <a:endParaRPr lang="tr-TR" sz="3600" dirty="0"/>
          </a:p>
        </p:txBody>
      </p:sp>
    </p:spTree>
    <p:extLst>
      <p:ext uri="{BB962C8B-B14F-4D97-AF65-F5344CB8AC3E}">
        <p14:creationId xmlns:p14="http://schemas.microsoft.com/office/powerpoint/2010/main" val="22509663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1" lang="tr-TR" sz="2900" b="1" dirty="0" smtClean="0">
                <a:solidFill>
                  <a:schemeClr val="accent2"/>
                </a:solidFill>
              </a:rPr>
              <a:t>Yürürlükteki Muhasebe Standartları</a:t>
            </a:r>
            <a:endParaRPr kumimoji="1" lang="en-US" sz="2900" b="1" dirty="0">
              <a:solidFill>
                <a:schemeClr val="accent2"/>
              </a:solidFill>
            </a:endParaRPr>
          </a:p>
        </p:txBody>
      </p:sp>
      <p:sp>
        <p:nvSpPr>
          <p:cNvPr id="4" name="Slayt Numarası Yer Tutucusu 3"/>
          <p:cNvSpPr>
            <a:spLocks noGrp="1"/>
          </p:cNvSpPr>
          <p:nvPr>
            <p:ph type="sldNum" sz="quarter" idx="12"/>
          </p:nvPr>
        </p:nvSpPr>
        <p:spPr/>
        <p:txBody>
          <a:bodyPr/>
          <a:lstStyle/>
          <a:p>
            <a:fld id="{80E4199C-9F05-49E3-8C56-FB7607AEBFD3}" type="slidenum">
              <a:rPr lang="tr-TR" smtClean="0">
                <a:solidFill>
                  <a:srgbClr val="1D3641"/>
                </a:solidFill>
              </a:rPr>
              <a:pPr/>
              <a:t>28</a:t>
            </a:fld>
            <a:endParaRPr lang="tr-TR" dirty="0">
              <a:solidFill>
                <a:srgbClr val="1D3641"/>
              </a:solidFill>
            </a:endParaRPr>
          </a:p>
        </p:txBody>
      </p:sp>
      <p:sp>
        <p:nvSpPr>
          <p:cNvPr id="5" name="İçerik Yer Tutucusu 4"/>
          <p:cNvSpPr>
            <a:spLocks noGrp="1"/>
          </p:cNvSpPr>
          <p:nvPr>
            <p:ph sz="quarter" idx="1"/>
          </p:nvPr>
        </p:nvSpPr>
        <p:spPr/>
        <p:txBody>
          <a:bodyPr>
            <a:normAutofit fontScale="77500" lnSpcReduction="20000"/>
          </a:bodyPr>
          <a:lstStyle/>
          <a:p>
            <a:pPr marL="0" indent="0" algn="just">
              <a:buNone/>
            </a:pPr>
            <a:r>
              <a:rPr lang="tr-TR" sz="3200" b="1" dirty="0" smtClean="0">
                <a:solidFill>
                  <a:schemeClr val="tx1">
                    <a:lumMod val="75000"/>
                    <a:lumOff val="25000"/>
                  </a:schemeClr>
                </a:solidFill>
              </a:rPr>
              <a:t>TMS/</a:t>
            </a:r>
            <a:r>
              <a:rPr lang="tr-TR" sz="3200" b="1" dirty="0" err="1" smtClean="0">
                <a:solidFill>
                  <a:schemeClr val="tx1">
                    <a:lumMod val="75000"/>
                    <a:lumOff val="25000"/>
                  </a:schemeClr>
                </a:solidFill>
              </a:rPr>
              <a:t>TFRS’ler</a:t>
            </a:r>
            <a:endParaRPr lang="tr-TR" sz="3200" b="1" dirty="0" smtClean="0">
              <a:solidFill>
                <a:schemeClr val="tx1">
                  <a:lumMod val="75000"/>
                  <a:lumOff val="25000"/>
                </a:schemeClr>
              </a:solidFill>
            </a:endParaRPr>
          </a:p>
          <a:p>
            <a:pPr algn="just">
              <a:buFont typeface="Wingdings" pitchFamily="2" charset="2"/>
              <a:buChar char="ü"/>
            </a:pPr>
            <a:r>
              <a:rPr lang="tr-TR" sz="3300" dirty="0" smtClean="0">
                <a:solidFill>
                  <a:schemeClr val="tx1">
                    <a:lumMod val="75000"/>
                    <a:lumOff val="25000"/>
                  </a:schemeClr>
                </a:solidFill>
              </a:rPr>
              <a:t>41 adet</a:t>
            </a:r>
            <a:endParaRPr lang="tr-TR" sz="3300" dirty="0">
              <a:solidFill>
                <a:schemeClr val="tx1">
                  <a:lumMod val="75000"/>
                  <a:lumOff val="25000"/>
                </a:schemeClr>
              </a:solidFill>
            </a:endParaRPr>
          </a:p>
          <a:p>
            <a:pPr marL="0" indent="0" algn="just">
              <a:buNone/>
            </a:pPr>
            <a:r>
              <a:rPr lang="tr-TR" sz="3200" b="1" dirty="0" smtClean="0">
                <a:solidFill>
                  <a:schemeClr val="tx1">
                    <a:lumMod val="75000"/>
                    <a:lumOff val="25000"/>
                  </a:schemeClr>
                </a:solidFill>
              </a:rPr>
              <a:t>TMS/TFRS </a:t>
            </a:r>
            <a:r>
              <a:rPr lang="tr-TR" sz="3200" b="1" dirty="0" err="1" smtClean="0">
                <a:solidFill>
                  <a:schemeClr val="tx1">
                    <a:lumMod val="75000"/>
                    <a:lumOff val="25000"/>
                  </a:schemeClr>
                </a:solidFill>
              </a:rPr>
              <a:t>Yorum’lar</a:t>
            </a:r>
            <a:endParaRPr lang="tr-TR" sz="3200" b="1" dirty="0" smtClean="0">
              <a:solidFill>
                <a:schemeClr val="tx1">
                  <a:lumMod val="75000"/>
                  <a:lumOff val="25000"/>
                </a:schemeClr>
              </a:solidFill>
            </a:endParaRPr>
          </a:p>
          <a:p>
            <a:pPr algn="just">
              <a:buFont typeface="Wingdings" panose="05000000000000000000" pitchFamily="2" charset="2"/>
              <a:buChar char="ü"/>
            </a:pPr>
            <a:r>
              <a:rPr lang="tr-TR" sz="3400" smtClean="0">
                <a:solidFill>
                  <a:schemeClr val="tx1">
                    <a:lumMod val="75000"/>
                    <a:lumOff val="25000"/>
                  </a:schemeClr>
                </a:solidFill>
              </a:rPr>
              <a:t>24 adet</a:t>
            </a:r>
          </a:p>
          <a:p>
            <a:pPr algn="just">
              <a:buNone/>
            </a:pPr>
            <a:r>
              <a:rPr lang="tr-TR" sz="3400" b="1" smtClean="0">
                <a:solidFill>
                  <a:schemeClr val="tx1">
                    <a:lumMod val="75000"/>
                    <a:lumOff val="25000"/>
                  </a:schemeClr>
                </a:solidFill>
              </a:rPr>
              <a:t>Aşağıdaki Kurul İlke Kararları da TMS’lerin bir cüz’ünü oluşturmaktadır:</a:t>
            </a:r>
          </a:p>
          <a:p>
            <a:pPr algn="just">
              <a:buFont typeface="Gill Sans MT" pitchFamily="34" charset="0"/>
              <a:buChar char="–"/>
            </a:pPr>
            <a:r>
              <a:rPr lang="tr-TR" sz="3400" smtClean="0">
                <a:solidFill>
                  <a:schemeClr val="tx1">
                    <a:lumMod val="75000"/>
                    <a:lumOff val="25000"/>
                  </a:schemeClr>
                </a:solidFill>
              </a:rPr>
              <a:t>Finansal Tablo Örnekleri ve Kullanım Rehberi</a:t>
            </a:r>
          </a:p>
          <a:p>
            <a:pPr algn="just">
              <a:buFont typeface="Gill Sans MT" pitchFamily="34" charset="0"/>
              <a:buChar char="–"/>
            </a:pPr>
            <a:r>
              <a:rPr lang="tr-TR" sz="3400" smtClean="0">
                <a:solidFill>
                  <a:schemeClr val="tx1">
                    <a:lumMod val="75000"/>
                    <a:lumOff val="25000"/>
                  </a:schemeClr>
                </a:solidFill>
              </a:rPr>
              <a:t>Ortak Kontrole Tabi İşletme Birleşmelerinin Muhasebeleştirilmesi</a:t>
            </a:r>
          </a:p>
          <a:p>
            <a:pPr algn="just">
              <a:buFont typeface="Gill Sans MT" pitchFamily="34" charset="0"/>
              <a:buChar char="–"/>
            </a:pPr>
            <a:r>
              <a:rPr lang="tr-TR" sz="3400" smtClean="0">
                <a:solidFill>
                  <a:schemeClr val="tx1">
                    <a:lumMod val="75000"/>
                    <a:lumOff val="25000"/>
                  </a:schemeClr>
                </a:solidFill>
              </a:rPr>
              <a:t>İntifa Senetlerinin Muhasebeleştirilmesi</a:t>
            </a:r>
          </a:p>
          <a:p>
            <a:pPr algn="just">
              <a:buFont typeface="Gill Sans MT" pitchFamily="34" charset="0"/>
              <a:buChar char="–"/>
            </a:pPr>
            <a:r>
              <a:rPr lang="tr-TR" sz="3400" smtClean="0">
                <a:solidFill>
                  <a:schemeClr val="tx1">
                    <a:lumMod val="75000"/>
                    <a:lumOff val="25000"/>
                  </a:schemeClr>
                </a:solidFill>
              </a:rPr>
              <a:t>Karşılıklı İştirak Yatırımlarının Muhasebeleştirilmesi</a:t>
            </a:r>
            <a:endParaRPr lang="tr-TR" sz="3400" dirty="0" smtClean="0">
              <a:solidFill>
                <a:schemeClr val="tx1">
                  <a:lumMod val="75000"/>
                  <a:lumOff val="25000"/>
                </a:schemeClr>
              </a:solidFill>
            </a:endParaRPr>
          </a:p>
          <a:p>
            <a:pPr marL="274320" lvl="1" indent="0">
              <a:buNone/>
            </a:pPr>
            <a:endParaRPr lang="en-US" dirty="0">
              <a:solidFill>
                <a:schemeClr val="tx1">
                  <a:lumMod val="75000"/>
                  <a:lumOff val="25000"/>
                </a:schemeClr>
              </a:solidFill>
            </a:endParaRPr>
          </a:p>
        </p:txBody>
      </p:sp>
      <p:pic>
        <p:nvPicPr>
          <p:cNvPr id="6"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spTree>
    <p:extLst>
      <p:ext uri="{BB962C8B-B14F-4D97-AF65-F5344CB8AC3E}">
        <p14:creationId xmlns:p14="http://schemas.microsoft.com/office/powerpoint/2010/main" val="25752567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1" lang="tr-TR" sz="2900" b="1" dirty="0" smtClean="0">
                <a:solidFill>
                  <a:schemeClr val="accent2"/>
                </a:solidFill>
              </a:rPr>
              <a:t>Yürürlükteki Muhasebe Standartları</a:t>
            </a:r>
            <a:endParaRPr kumimoji="1" lang="en-US" sz="2900" b="1" dirty="0">
              <a:solidFill>
                <a:schemeClr val="accent2"/>
              </a:solidFill>
            </a:endParaRPr>
          </a:p>
        </p:txBody>
      </p:sp>
      <p:sp>
        <p:nvSpPr>
          <p:cNvPr id="4" name="Slayt Numarası Yer Tutucusu 3"/>
          <p:cNvSpPr>
            <a:spLocks noGrp="1"/>
          </p:cNvSpPr>
          <p:nvPr>
            <p:ph type="sldNum" sz="quarter" idx="12"/>
          </p:nvPr>
        </p:nvSpPr>
        <p:spPr/>
        <p:txBody>
          <a:bodyPr/>
          <a:lstStyle/>
          <a:p>
            <a:fld id="{80E4199C-9F05-49E3-8C56-FB7607AEBFD3}" type="slidenum">
              <a:rPr lang="tr-TR" smtClean="0">
                <a:solidFill>
                  <a:srgbClr val="1D3641"/>
                </a:solidFill>
              </a:rPr>
              <a:pPr/>
              <a:t>29</a:t>
            </a:fld>
            <a:endParaRPr lang="tr-TR" dirty="0">
              <a:solidFill>
                <a:srgbClr val="1D3641"/>
              </a:solidFill>
            </a:endParaRPr>
          </a:p>
        </p:txBody>
      </p:sp>
      <p:pic>
        <p:nvPicPr>
          <p:cNvPr id="6"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graphicFrame>
        <p:nvGraphicFramePr>
          <p:cNvPr id="10" name="İçerik Yer Tutucusu 9"/>
          <p:cNvGraphicFramePr>
            <a:graphicFrameLocks noGrp="1"/>
          </p:cNvGraphicFramePr>
          <p:nvPr>
            <p:ph sz="quarter" idx="1"/>
            <p:extLst>
              <p:ext uri="{D42A27DB-BD31-4B8C-83A1-F6EECF244321}">
                <p14:modId xmlns:p14="http://schemas.microsoft.com/office/powerpoint/2010/main" val="3659467560"/>
              </p:ext>
            </p:extLst>
          </p:nvPr>
        </p:nvGraphicFramePr>
        <p:xfrm>
          <a:off x="457201" y="1738023"/>
          <a:ext cx="8219255" cy="3480827"/>
        </p:xfrm>
        <a:graphic>
          <a:graphicData uri="http://schemas.openxmlformats.org/drawingml/2006/table">
            <a:tbl>
              <a:tblPr>
                <a:tableStyleId>{5C22544A-7EE6-4342-B048-85BDC9FD1C3A}</a:tableStyleId>
              </a:tblPr>
              <a:tblGrid>
                <a:gridCol w="584443"/>
                <a:gridCol w="3399158"/>
                <a:gridCol w="705942"/>
                <a:gridCol w="3529712"/>
              </a:tblGrid>
              <a:tr h="466841">
                <a:tc gridSpan="2">
                  <a:txBody>
                    <a:bodyPr/>
                    <a:lstStyle/>
                    <a:p>
                      <a:pPr algn="ctr" fontAlgn="ctr"/>
                      <a:r>
                        <a:rPr lang="tr-TR" sz="1200" b="1" u="none" strike="noStrike" dirty="0">
                          <a:effectLst/>
                        </a:rPr>
                        <a:t>IASB Tarafından Yayımlanan </a:t>
                      </a:r>
                      <a:r>
                        <a:rPr lang="tr-TR" sz="1200" b="1" u="none" strike="noStrike" dirty="0" err="1" smtClean="0">
                          <a:effectLst/>
                        </a:rPr>
                        <a:t>UFRS’ler</a:t>
                      </a:r>
                      <a:endParaRPr lang="tr-TR" sz="1200" b="1" i="0" u="none" strike="noStrike" dirty="0">
                        <a:solidFill>
                          <a:srgbClr val="000000"/>
                        </a:solidFill>
                        <a:effectLst/>
                        <a:latin typeface="Arial"/>
                      </a:endParaRPr>
                    </a:p>
                  </a:txBody>
                  <a:tcPr marL="6279" marR="6279" marT="6279" marB="0" anchor="ctr">
                    <a:solidFill>
                      <a:schemeClr val="bg1">
                        <a:lumMod val="65000"/>
                      </a:schemeClr>
                    </a:solidFill>
                  </a:tcPr>
                </a:tc>
                <a:tc hMerge="1">
                  <a:txBody>
                    <a:bodyPr/>
                    <a:lstStyle/>
                    <a:p>
                      <a:endParaRPr lang="tr-TR"/>
                    </a:p>
                  </a:txBody>
                  <a:tcPr/>
                </a:tc>
                <a:tc gridSpan="2">
                  <a:txBody>
                    <a:bodyPr/>
                    <a:lstStyle/>
                    <a:p>
                      <a:pPr algn="ctr" fontAlgn="ctr"/>
                      <a:r>
                        <a:rPr lang="tr-TR" sz="1200" b="1" u="none" strike="noStrike" dirty="0">
                          <a:effectLst/>
                        </a:rPr>
                        <a:t>Türkiye'de Yayımlanan </a:t>
                      </a:r>
                      <a:r>
                        <a:rPr lang="tr-TR" sz="1200" b="1" u="none" strike="noStrike" dirty="0" err="1" smtClean="0">
                          <a:effectLst/>
                        </a:rPr>
                        <a:t>TFRS’ler</a:t>
                      </a:r>
                      <a:endParaRPr lang="tr-TR" sz="1200" b="1" i="0" u="none" strike="noStrike" dirty="0">
                        <a:solidFill>
                          <a:srgbClr val="000000"/>
                        </a:solidFill>
                        <a:effectLst/>
                        <a:latin typeface="Arial"/>
                      </a:endParaRPr>
                    </a:p>
                  </a:txBody>
                  <a:tcPr marL="6279" marR="6279" marT="6279" marB="0" anchor="ctr">
                    <a:solidFill>
                      <a:schemeClr val="bg1">
                        <a:lumMod val="65000"/>
                      </a:schemeClr>
                    </a:solidFill>
                  </a:tcPr>
                </a:tc>
                <a:tc hMerge="1">
                  <a:txBody>
                    <a:bodyPr/>
                    <a:lstStyle/>
                    <a:p>
                      <a:endParaRPr lang="tr-TR"/>
                    </a:p>
                  </a:txBody>
                  <a:tcPr/>
                </a:tc>
              </a:tr>
              <a:tr h="126835">
                <a:tc>
                  <a:txBody>
                    <a:bodyPr/>
                    <a:lstStyle/>
                    <a:p>
                      <a:pPr algn="l" fontAlgn="ctr"/>
                      <a:r>
                        <a:rPr lang="tr-TR" sz="1200" u="none" strike="noStrike" dirty="0">
                          <a:effectLst/>
                        </a:rPr>
                        <a:t>IFRS 1</a:t>
                      </a:r>
                      <a:endParaRPr lang="tr-TR" sz="1200" b="0" i="0" u="none" strike="noStrike" dirty="0">
                        <a:solidFill>
                          <a:srgbClr val="000000"/>
                        </a:solidFill>
                        <a:effectLst/>
                        <a:latin typeface="Arial"/>
                      </a:endParaRPr>
                    </a:p>
                  </a:txBody>
                  <a:tcPr marL="6279" marR="6279" marT="6279" marB="0" anchor="ctr"/>
                </a:tc>
                <a:tc>
                  <a:txBody>
                    <a:bodyPr/>
                    <a:lstStyle/>
                    <a:p>
                      <a:pPr algn="l" fontAlgn="ctr"/>
                      <a:r>
                        <a:rPr lang="en-US" sz="1200" u="none" strike="noStrike" dirty="0">
                          <a:effectLst/>
                        </a:rPr>
                        <a:t>First-time Adoption of International Financial Standards</a:t>
                      </a:r>
                      <a:endParaRPr lang="en-US" sz="1200" b="0" i="0" u="none" strike="noStrike" dirty="0">
                        <a:solidFill>
                          <a:srgbClr val="000000"/>
                        </a:solidFill>
                        <a:effectLst/>
                        <a:latin typeface="Arial"/>
                      </a:endParaRPr>
                    </a:p>
                  </a:txBody>
                  <a:tcPr marL="6279" marR="6279" marT="6279" marB="0" anchor="ctr"/>
                </a:tc>
                <a:tc>
                  <a:txBody>
                    <a:bodyPr/>
                    <a:lstStyle/>
                    <a:p>
                      <a:pPr algn="l" fontAlgn="ctr"/>
                      <a:r>
                        <a:rPr lang="tr-TR" sz="1200" u="none" strike="noStrike">
                          <a:effectLst/>
                        </a:rPr>
                        <a:t>TFRS 1</a:t>
                      </a:r>
                      <a:endParaRPr lang="tr-TR" sz="1200" b="0" i="0" u="none" strike="noStrike">
                        <a:solidFill>
                          <a:srgbClr val="000000"/>
                        </a:solidFill>
                        <a:effectLst/>
                        <a:latin typeface="Arial"/>
                      </a:endParaRPr>
                    </a:p>
                  </a:txBody>
                  <a:tcPr marL="6279" marR="6279" marT="6279" marB="0" anchor="ctr"/>
                </a:tc>
                <a:tc>
                  <a:txBody>
                    <a:bodyPr/>
                    <a:lstStyle/>
                    <a:p>
                      <a:pPr algn="l" fontAlgn="ctr"/>
                      <a:r>
                        <a:rPr lang="tr-TR" sz="1200" u="none" strike="noStrike" dirty="0">
                          <a:effectLst/>
                        </a:rPr>
                        <a:t>Türkiye Finansal Raporlama Standartlarının İlk Uygulaması</a:t>
                      </a:r>
                      <a:endParaRPr lang="tr-TR" sz="1200" b="0" i="0" u="none" strike="noStrike" dirty="0">
                        <a:solidFill>
                          <a:srgbClr val="000000"/>
                        </a:solidFill>
                        <a:effectLst/>
                        <a:latin typeface="Arial"/>
                      </a:endParaRPr>
                    </a:p>
                  </a:txBody>
                  <a:tcPr marL="6279" marR="6279" marT="6279" marB="0" anchor="ctr"/>
                </a:tc>
              </a:tr>
              <a:tr h="126835">
                <a:tc>
                  <a:txBody>
                    <a:bodyPr/>
                    <a:lstStyle/>
                    <a:p>
                      <a:pPr algn="l" fontAlgn="ctr"/>
                      <a:r>
                        <a:rPr lang="tr-TR" sz="1200" u="none" strike="noStrike" dirty="0">
                          <a:effectLst/>
                        </a:rPr>
                        <a:t>IFRS 2</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err="1">
                          <a:effectLst/>
                        </a:rPr>
                        <a:t>Share-based</a:t>
                      </a:r>
                      <a:r>
                        <a:rPr lang="tr-TR" sz="1200" u="none" strike="noStrike" dirty="0">
                          <a:effectLst/>
                        </a:rPr>
                        <a:t> </a:t>
                      </a:r>
                      <a:r>
                        <a:rPr lang="tr-TR" sz="1200" u="none" strike="noStrike" dirty="0" err="1">
                          <a:effectLst/>
                        </a:rPr>
                        <a:t>Payment</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a:effectLst/>
                        </a:rPr>
                        <a:t>TFRS 2</a:t>
                      </a:r>
                      <a:endParaRPr lang="tr-TR" sz="1200" b="0" i="0" u="none" strike="noStrike">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Hisse Bazlı Ödemeler</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1200" u="none" strike="noStrike" dirty="0">
                          <a:effectLst/>
                        </a:rPr>
                        <a:t>IFRS 3</a:t>
                      </a:r>
                      <a:endParaRPr lang="tr-TR" sz="1200" b="0" i="0" u="none" strike="noStrike" dirty="0">
                        <a:solidFill>
                          <a:srgbClr val="000000"/>
                        </a:solidFill>
                        <a:effectLst/>
                        <a:latin typeface="Arial"/>
                      </a:endParaRPr>
                    </a:p>
                  </a:txBody>
                  <a:tcPr marL="6279" marR="6279" marT="6279" marB="0" anchor="ctr"/>
                </a:tc>
                <a:tc>
                  <a:txBody>
                    <a:bodyPr/>
                    <a:lstStyle/>
                    <a:p>
                      <a:pPr algn="l" fontAlgn="ctr"/>
                      <a:r>
                        <a:rPr lang="tr-TR" sz="1200" u="none" strike="noStrike" dirty="0">
                          <a:effectLst/>
                        </a:rPr>
                        <a:t>Business </a:t>
                      </a:r>
                      <a:r>
                        <a:rPr lang="tr-TR" sz="1200" u="none" strike="noStrike" dirty="0" err="1">
                          <a:effectLst/>
                        </a:rPr>
                        <a:t>Combinations</a:t>
                      </a:r>
                      <a:endParaRPr lang="tr-TR" sz="1200" b="0" i="0" u="none" strike="noStrike" dirty="0">
                        <a:solidFill>
                          <a:srgbClr val="000000"/>
                        </a:solidFill>
                        <a:effectLst/>
                        <a:latin typeface="Arial"/>
                      </a:endParaRPr>
                    </a:p>
                  </a:txBody>
                  <a:tcPr marL="6279" marR="6279" marT="6279" marB="0" anchor="ctr"/>
                </a:tc>
                <a:tc>
                  <a:txBody>
                    <a:bodyPr/>
                    <a:lstStyle/>
                    <a:p>
                      <a:pPr algn="l" fontAlgn="ctr"/>
                      <a:r>
                        <a:rPr lang="tr-TR" sz="1200" u="none" strike="noStrike" dirty="0">
                          <a:effectLst/>
                        </a:rPr>
                        <a:t>TFRS 3</a:t>
                      </a:r>
                      <a:endParaRPr lang="tr-TR" sz="1200" b="0" i="0" u="none" strike="noStrike" dirty="0">
                        <a:solidFill>
                          <a:srgbClr val="000000"/>
                        </a:solidFill>
                        <a:effectLst/>
                        <a:latin typeface="Arial"/>
                      </a:endParaRPr>
                    </a:p>
                  </a:txBody>
                  <a:tcPr marL="6279" marR="6279" marT="6279" marB="0" anchor="ctr"/>
                </a:tc>
                <a:tc>
                  <a:txBody>
                    <a:bodyPr/>
                    <a:lstStyle/>
                    <a:p>
                      <a:pPr algn="l" fontAlgn="ctr"/>
                      <a:r>
                        <a:rPr lang="tr-TR" sz="1200" u="none" strike="noStrike" dirty="0">
                          <a:effectLst/>
                        </a:rPr>
                        <a:t>İşletme Birleşmeleri</a:t>
                      </a:r>
                      <a:endParaRPr lang="tr-TR" sz="1200" b="0" i="0" u="none" strike="noStrike" dirty="0">
                        <a:solidFill>
                          <a:srgbClr val="000000"/>
                        </a:solidFill>
                        <a:effectLst/>
                        <a:latin typeface="Arial"/>
                      </a:endParaRPr>
                    </a:p>
                  </a:txBody>
                  <a:tcPr marL="6279" marR="6279" marT="6279" marB="0" anchor="ctr"/>
                </a:tc>
              </a:tr>
              <a:tr h="126835">
                <a:tc>
                  <a:txBody>
                    <a:bodyPr/>
                    <a:lstStyle/>
                    <a:p>
                      <a:pPr algn="l" fontAlgn="ctr"/>
                      <a:r>
                        <a:rPr lang="tr-TR" sz="1200" u="none" strike="noStrike" dirty="0">
                          <a:effectLst/>
                        </a:rPr>
                        <a:t>IFRS 4</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err="1">
                          <a:effectLst/>
                        </a:rPr>
                        <a:t>Insurance</a:t>
                      </a:r>
                      <a:r>
                        <a:rPr lang="tr-TR" sz="1200" u="none" strike="noStrike" dirty="0">
                          <a:effectLst/>
                        </a:rPr>
                        <a:t> </a:t>
                      </a:r>
                      <a:r>
                        <a:rPr lang="tr-TR" sz="1200" u="none" strike="noStrike" dirty="0" err="1">
                          <a:effectLst/>
                        </a:rPr>
                        <a:t>Contracts</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TFRS 4</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Sigorta Sözleşmeleri</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1200" u="none" strike="noStrike">
                          <a:effectLst/>
                        </a:rPr>
                        <a:t>IFRS 5</a:t>
                      </a:r>
                      <a:endParaRPr lang="tr-TR" sz="1200" b="0" i="0" u="none" strike="noStrike">
                        <a:solidFill>
                          <a:srgbClr val="000000"/>
                        </a:solidFill>
                        <a:effectLst/>
                        <a:latin typeface="Arial"/>
                      </a:endParaRPr>
                    </a:p>
                  </a:txBody>
                  <a:tcPr marL="6279" marR="6279" marT="6279" marB="0" anchor="ctr"/>
                </a:tc>
                <a:tc>
                  <a:txBody>
                    <a:bodyPr/>
                    <a:lstStyle/>
                    <a:p>
                      <a:pPr algn="l" fontAlgn="ctr"/>
                      <a:r>
                        <a:rPr lang="en-US" sz="1200" u="none" strike="noStrike" dirty="0">
                          <a:effectLst/>
                        </a:rPr>
                        <a:t>Non-current Assets Held for Sale and Discontinued Operations</a:t>
                      </a:r>
                      <a:endParaRPr lang="en-US" sz="1200" b="0" i="0" u="none" strike="noStrike" dirty="0">
                        <a:solidFill>
                          <a:srgbClr val="000000"/>
                        </a:solidFill>
                        <a:effectLst/>
                        <a:latin typeface="Arial"/>
                      </a:endParaRPr>
                    </a:p>
                  </a:txBody>
                  <a:tcPr marL="6279" marR="6279" marT="6279" marB="0" anchor="ctr"/>
                </a:tc>
                <a:tc>
                  <a:txBody>
                    <a:bodyPr/>
                    <a:lstStyle/>
                    <a:p>
                      <a:pPr algn="l" fontAlgn="ctr"/>
                      <a:r>
                        <a:rPr lang="tr-TR" sz="1200" u="none" strike="noStrike">
                          <a:effectLst/>
                        </a:rPr>
                        <a:t>TFRS 5</a:t>
                      </a:r>
                      <a:endParaRPr lang="tr-TR" sz="1200" b="0" i="0" u="none" strike="noStrike">
                        <a:solidFill>
                          <a:srgbClr val="000000"/>
                        </a:solidFill>
                        <a:effectLst/>
                        <a:latin typeface="Arial"/>
                      </a:endParaRPr>
                    </a:p>
                  </a:txBody>
                  <a:tcPr marL="6279" marR="6279" marT="6279" marB="0" anchor="ctr"/>
                </a:tc>
                <a:tc>
                  <a:txBody>
                    <a:bodyPr/>
                    <a:lstStyle/>
                    <a:p>
                      <a:pPr algn="l" fontAlgn="ctr"/>
                      <a:r>
                        <a:rPr lang="tr-TR" sz="1200" u="none" strike="noStrike">
                          <a:effectLst/>
                        </a:rPr>
                        <a:t>Satış Amaçlı Elde Tutulan Duran Varlıklar Ve Durdurulan  Faaliyetler</a:t>
                      </a:r>
                      <a:endParaRPr lang="tr-TR" sz="1200" b="0" i="0" u="none" strike="noStrike">
                        <a:solidFill>
                          <a:srgbClr val="000000"/>
                        </a:solidFill>
                        <a:effectLst/>
                        <a:latin typeface="Arial"/>
                      </a:endParaRPr>
                    </a:p>
                  </a:txBody>
                  <a:tcPr marL="6279" marR="6279" marT="6279" marB="0" anchor="ctr"/>
                </a:tc>
              </a:tr>
              <a:tr h="126835">
                <a:tc>
                  <a:txBody>
                    <a:bodyPr/>
                    <a:lstStyle/>
                    <a:p>
                      <a:pPr algn="l" fontAlgn="ctr"/>
                      <a:r>
                        <a:rPr lang="tr-TR" sz="1200" u="none" strike="noStrike" dirty="0">
                          <a:effectLst/>
                        </a:rPr>
                        <a:t>IFRS 6</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1200" u="none" strike="noStrike" dirty="0">
                          <a:effectLst/>
                        </a:rPr>
                        <a:t>Exploration for and Evaluation of Mineral Assets</a:t>
                      </a:r>
                      <a:endParaRPr lang="en-US"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TFRS 6</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Maden Kaynaklarının Araştırılması Ve Değerlendirilmesi</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1200" u="none" strike="noStrike">
                          <a:effectLst/>
                        </a:rPr>
                        <a:t>IFRS 7</a:t>
                      </a:r>
                      <a:endParaRPr lang="tr-TR" sz="1200" b="0" i="0" u="none" strike="noStrike">
                        <a:solidFill>
                          <a:srgbClr val="000000"/>
                        </a:solidFill>
                        <a:effectLst/>
                        <a:latin typeface="Arial"/>
                      </a:endParaRPr>
                    </a:p>
                  </a:txBody>
                  <a:tcPr marL="6279" marR="6279" marT="6279" marB="0" anchor="ctr"/>
                </a:tc>
                <a:tc>
                  <a:txBody>
                    <a:bodyPr/>
                    <a:lstStyle/>
                    <a:p>
                      <a:pPr algn="l" fontAlgn="ctr"/>
                      <a:r>
                        <a:rPr lang="tr-TR" sz="1200" u="none" strike="noStrike" dirty="0">
                          <a:effectLst/>
                        </a:rPr>
                        <a:t>Financial Instruments: </a:t>
                      </a:r>
                      <a:r>
                        <a:rPr lang="tr-TR" sz="1200" u="none" strike="noStrike" dirty="0" err="1">
                          <a:effectLst/>
                        </a:rPr>
                        <a:t>Disclosures</a:t>
                      </a:r>
                      <a:endParaRPr lang="tr-TR" sz="1200" b="0" i="0" u="none" strike="noStrike" dirty="0">
                        <a:solidFill>
                          <a:srgbClr val="000000"/>
                        </a:solidFill>
                        <a:effectLst/>
                        <a:latin typeface="Arial"/>
                      </a:endParaRPr>
                    </a:p>
                  </a:txBody>
                  <a:tcPr marL="6279" marR="6279" marT="6279" marB="0" anchor="ctr"/>
                </a:tc>
                <a:tc>
                  <a:txBody>
                    <a:bodyPr/>
                    <a:lstStyle/>
                    <a:p>
                      <a:pPr algn="l" fontAlgn="ctr"/>
                      <a:r>
                        <a:rPr lang="tr-TR" sz="1200" u="none" strike="noStrike">
                          <a:effectLst/>
                        </a:rPr>
                        <a:t>TFRS 7</a:t>
                      </a:r>
                      <a:endParaRPr lang="tr-TR" sz="1200" b="0" i="0" u="none" strike="noStrike">
                        <a:solidFill>
                          <a:srgbClr val="000000"/>
                        </a:solidFill>
                        <a:effectLst/>
                        <a:latin typeface="Arial"/>
                      </a:endParaRPr>
                    </a:p>
                  </a:txBody>
                  <a:tcPr marL="6279" marR="6279" marT="6279" marB="0" anchor="ctr"/>
                </a:tc>
                <a:tc>
                  <a:txBody>
                    <a:bodyPr/>
                    <a:lstStyle/>
                    <a:p>
                      <a:pPr algn="l" fontAlgn="ctr"/>
                      <a:r>
                        <a:rPr lang="tr-TR" sz="1200" u="none" strike="noStrike">
                          <a:effectLst/>
                        </a:rPr>
                        <a:t>Finansal Araçlar: Açıklamalar</a:t>
                      </a:r>
                      <a:endParaRPr lang="tr-TR" sz="1200" b="0" i="0" u="none" strike="noStrike">
                        <a:solidFill>
                          <a:srgbClr val="000000"/>
                        </a:solidFill>
                        <a:effectLst/>
                        <a:latin typeface="Arial"/>
                      </a:endParaRPr>
                    </a:p>
                  </a:txBody>
                  <a:tcPr marL="6279" marR="6279" marT="6279" marB="0" anchor="ctr"/>
                </a:tc>
              </a:tr>
              <a:tr h="126835">
                <a:tc>
                  <a:txBody>
                    <a:bodyPr/>
                    <a:lstStyle/>
                    <a:p>
                      <a:pPr algn="l" fontAlgn="ctr"/>
                      <a:r>
                        <a:rPr lang="tr-TR" sz="1200" u="none" strike="noStrike" dirty="0">
                          <a:effectLst/>
                        </a:rPr>
                        <a:t>IFRS 8</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Operating </a:t>
                      </a:r>
                      <a:r>
                        <a:rPr lang="tr-TR" sz="1200" u="none" strike="noStrike" dirty="0" err="1">
                          <a:effectLst/>
                        </a:rPr>
                        <a:t>Segments</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a:effectLst/>
                        </a:rPr>
                        <a:t>TFRS 8</a:t>
                      </a:r>
                      <a:endParaRPr lang="tr-TR" sz="1200" b="0" i="0" u="none" strike="noStrike">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Faaliyet Bölümleri</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1200" u="none" strike="noStrike">
                          <a:effectLst/>
                        </a:rPr>
                        <a:t>IFRS 9</a:t>
                      </a:r>
                      <a:endParaRPr lang="tr-TR" sz="1200" b="0" i="0" u="none" strike="noStrike">
                        <a:solidFill>
                          <a:srgbClr val="000000"/>
                        </a:solidFill>
                        <a:effectLst/>
                        <a:latin typeface="Arial"/>
                      </a:endParaRPr>
                    </a:p>
                  </a:txBody>
                  <a:tcPr marL="6279" marR="6279" marT="6279" marB="0" anchor="ctr"/>
                </a:tc>
                <a:tc>
                  <a:txBody>
                    <a:bodyPr/>
                    <a:lstStyle/>
                    <a:p>
                      <a:pPr algn="l" fontAlgn="ctr"/>
                      <a:r>
                        <a:rPr lang="tr-TR" sz="1200" u="none" strike="noStrike" dirty="0">
                          <a:effectLst/>
                        </a:rPr>
                        <a:t>Financial Instruments</a:t>
                      </a:r>
                      <a:endParaRPr lang="tr-TR" sz="1200" b="0" i="0" u="none" strike="noStrike" dirty="0">
                        <a:solidFill>
                          <a:srgbClr val="000000"/>
                        </a:solidFill>
                        <a:effectLst/>
                        <a:latin typeface="Arial"/>
                      </a:endParaRPr>
                    </a:p>
                  </a:txBody>
                  <a:tcPr marL="6279" marR="6279" marT="6279" marB="0" anchor="ctr"/>
                </a:tc>
                <a:tc>
                  <a:txBody>
                    <a:bodyPr/>
                    <a:lstStyle/>
                    <a:p>
                      <a:pPr algn="l" fontAlgn="ctr"/>
                      <a:r>
                        <a:rPr lang="tr-TR" sz="1200" u="none" strike="noStrike" dirty="0">
                          <a:effectLst/>
                        </a:rPr>
                        <a:t>TFRS 9</a:t>
                      </a:r>
                      <a:endParaRPr lang="tr-TR" sz="1200" b="0" i="0" u="none" strike="noStrike" dirty="0">
                        <a:solidFill>
                          <a:srgbClr val="000000"/>
                        </a:solidFill>
                        <a:effectLst/>
                        <a:latin typeface="Arial"/>
                      </a:endParaRPr>
                    </a:p>
                  </a:txBody>
                  <a:tcPr marL="6279" marR="6279" marT="6279" marB="0" anchor="ctr"/>
                </a:tc>
                <a:tc>
                  <a:txBody>
                    <a:bodyPr/>
                    <a:lstStyle/>
                    <a:p>
                      <a:pPr algn="l" fontAlgn="ctr"/>
                      <a:r>
                        <a:rPr lang="tr-TR" sz="1200" u="none" strike="noStrike" dirty="0">
                          <a:effectLst/>
                        </a:rPr>
                        <a:t>Finansal Araçlar</a:t>
                      </a:r>
                      <a:endParaRPr lang="tr-TR" sz="1200" b="0" i="0" u="none" strike="noStrike" dirty="0">
                        <a:solidFill>
                          <a:srgbClr val="000000"/>
                        </a:solidFill>
                        <a:effectLst/>
                        <a:latin typeface="Arial"/>
                      </a:endParaRPr>
                    </a:p>
                  </a:txBody>
                  <a:tcPr marL="6279" marR="6279" marT="6279" marB="0" anchor="ctr"/>
                </a:tc>
              </a:tr>
              <a:tr h="126835">
                <a:tc>
                  <a:txBody>
                    <a:bodyPr/>
                    <a:lstStyle/>
                    <a:p>
                      <a:pPr algn="l" fontAlgn="ctr"/>
                      <a:r>
                        <a:rPr lang="tr-TR" sz="1200" u="none" strike="noStrike" dirty="0">
                          <a:effectLst/>
                        </a:rPr>
                        <a:t>IFRS 10</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err="1">
                          <a:effectLst/>
                        </a:rPr>
                        <a:t>Consolidated</a:t>
                      </a:r>
                      <a:r>
                        <a:rPr lang="tr-TR" sz="1200" u="none" strike="noStrike" dirty="0">
                          <a:effectLst/>
                        </a:rPr>
                        <a:t> Financial </a:t>
                      </a:r>
                      <a:r>
                        <a:rPr lang="tr-TR" sz="1200" u="none" strike="noStrike" dirty="0" err="1">
                          <a:effectLst/>
                        </a:rPr>
                        <a:t>Statements</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TFRS 10</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Konsolide Finansal Tablolar</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1200" u="none" strike="noStrike">
                          <a:effectLst/>
                        </a:rPr>
                        <a:t>IFRS 11</a:t>
                      </a:r>
                      <a:endParaRPr lang="tr-TR" sz="1200" b="0" i="0" u="none" strike="noStrike">
                        <a:solidFill>
                          <a:srgbClr val="000000"/>
                        </a:solidFill>
                        <a:effectLst/>
                        <a:latin typeface="Arial"/>
                      </a:endParaRPr>
                    </a:p>
                  </a:txBody>
                  <a:tcPr marL="6279" marR="6279" marT="6279" marB="0" anchor="ctr"/>
                </a:tc>
                <a:tc>
                  <a:txBody>
                    <a:bodyPr/>
                    <a:lstStyle/>
                    <a:p>
                      <a:pPr algn="l" fontAlgn="ctr"/>
                      <a:r>
                        <a:rPr lang="tr-TR" sz="1200" u="none" strike="noStrike" dirty="0" err="1">
                          <a:effectLst/>
                        </a:rPr>
                        <a:t>Joint</a:t>
                      </a:r>
                      <a:r>
                        <a:rPr lang="tr-TR" sz="1200" u="none" strike="noStrike" dirty="0">
                          <a:effectLst/>
                        </a:rPr>
                        <a:t> </a:t>
                      </a:r>
                      <a:r>
                        <a:rPr lang="tr-TR" sz="1200" u="none" strike="noStrike" dirty="0" err="1">
                          <a:effectLst/>
                        </a:rPr>
                        <a:t>Arrangements</a:t>
                      </a:r>
                      <a:endParaRPr lang="tr-TR" sz="1200" b="0" i="0" u="none" strike="noStrike" dirty="0">
                        <a:solidFill>
                          <a:srgbClr val="000000"/>
                        </a:solidFill>
                        <a:effectLst/>
                        <a:latin typeface="Arial"/>
                      </a:endParaRPr>
                    </a:p>
                  </a:txBody>
                  <a:tcPr marL="6279" marR="6279" marT="6279" marB="0" anchor="ctr"/>
                </a:tc>
                <a:tc>
                  <a:txBody>
                    <a:bodyPr/>
                    <a:lstStyle/>
                    <a:p>
                      <a:pPr algn="l" fontAlgn="ctr"/>
                      <a:r>
                        <a:rPr lang="tr-TR" sz="1200" u="none" strike="noStrike">
                          <a:effectLst/>
                        </a:rPr>
                        <a:t>TFRS 11</a:t>
                      </a:r>
                      <a:endParaRPr lang="tr-TR" sz="1200" b="0" i="0" u="none" strike="noStrike">
                        <a:solidFill>
                          <a:srgbClr val="000000"/>
                        </a:solidFill>
                        <a:effectLst/>
                        <a:latin typeface="Arial"/>
                      </a:endParaRPr>
                    </a:p>
                  </a:txBody>
                  <a:tcPr marL="6279" marR="6279" marT="6279" marB="0" anchor="ctr"/>
                </a:tc>
                <a:tc>
                  <a:txBody>
                    <a:bodyPr/>
                    <a:lstStyle/>
                    <a:p>
                      <a:pPr algn="l" fontAlgn="ctr"/>
                      <a:r>
                        <a:rPr lang="tr-TR" sz="1200" u="none" strike="noStrike">
                          <a:effectLst/>
                        </a:rPr>
                        <a:t>Müşterek Anlaşmalar</a:t>
                      </a:r>
                      <a:endParaRPr lang="tr-TR" sz="1200" b="0" i="0" u="none" strike="noStrike">
                        <a:solidFill>
                          <a:srgbClr val="000000"/>
                        </a:solidFill>
                        <a:effectLst/>
                        <a:latin typeface="Arial"/>
                      </a:endParaRPr>
                    </a:p>
                  </a:txBody>
                  <a:tcPr marL="6279" marR="6279" marT="6279" marB="0" anchor="ctr"/>
                </a:tc>
              </a:tr>
              <a:tr h="126835">
                <a:tc>
                  <a:txBody>
                    <a:bodyPr/>
                    <a:lstStyle/>
                    <a:p>
                      <a:pPr algn="l" fontAlgn="ctr"/>
                      <a:r>
                        <a:rPr lang="tr-TR" sz="1200" u="none" strike="noStrike" dirty="0">
                          <a:effectLst/>
                        </a:rPr>
                        <a:t>IFRS 12</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1200" u="none" strike="noStrike" dirty="0">
                          <a:effectLst/>
                        </a:rPr>
                        <a:t>Disclosure of Interests in Other Entities</a:t>
                      </a:r>
                      <a:endParaRPr lang="en-US"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TFRS 12</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Diğer İşletmelerdeki Paylara İlişkin Açıklamalar</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1200" u="none" strike="noStrike">
                          <a:effectLst/>
                        </a:rPr>
                        <a:t>IFRS 13</a:t>
                      </a:r>
                      <a:endParaRPr lang="tr-TR" sz="1200" b="0" i="0" u="none" strike="noStrike">
                        <a:solidFill>
                          <a:srgbClr val="000000"/>
                        </a:solidFill>
                        <a:effectLst/>
                        <a:latin typeface="Arial"/>
                      </a:endParaRPr>
                    </a:p>
                  </a:txBody>
                  <a:tcPr marL="6279" marR="6279" marT="6279" marB="0" anchor="ctr"/>
                </a:tc>
                <a:tc>
                  <a:txBody>
                    <a:bodyPr/>
                    <a:lstStyle/>
                    <a:p>
                      <a:pPr algn="l" fontAlgn="ctr"/>
                      <a:r>
                        <a:rPr lang="tr-TR" sz="1200" u="none" strike="noStrike" dirty="0" err="1">
                          <a:effectLst/>
                        </a:rPr>
                        <a:t>Fair</a:t>
                      </a:r>
                      <a:r>
                        <a:rPr lang="tr-TR" sz="1200" u="none" strike="noStrike" dirty="0">
                          <a:effectLst/>
                        </a:rPr>
                        <a:t> Value </a:t>
                      </a:r>
                      <a:r>
                        <a:rPr lang="tr-TR" sz="1200" u="none" strike="noStrike" dirty="0" err="1">
                          <a:effectLst/>
                        </a:rPr>
                        <a:t>Measurement</a:t>
                      </a:r>
                      <a:endParaRPr lang="tr-TR" sz="1200" b="0" i="0" u="none" strike="noStrike" dirty="0">
                        <a:solidFill>
                          <a:srgbClr val="000000"/>
                        </a:solidFill>
                        <a:effectLst/>
                        <a:latin typeface="Arial"/>
                      </a:endParaRPr>
                    </a:p>
                  </a:txBody>
                  <a:tcPr marL="6279" marR="6279" marT="6279" marB="0" anchor="ctr"/>
                </a:tc>
                <a:tc>
                  <a:txBody>
                    <a:bodyPr/>
                    <a:lstStyle/>
                    <a:p>
                      <a:pPr algn="l" fontAlgn="ctr"/>
                      <a:r>
                        <a:rPr lang="tr-TR" sz="1200" u="none" strike="noStrike" dirty="0">
                          <a:effectLst/>
                        </a:rPr>
                        <a:t>TFRS 13</a:t>
                      </a:r>
                      <a:endParaRPr lang="tr-TR" sz="1200" b="0" i="0" u="none" strike="noStrike" dirty="0">
                        <a:solidFill>
                          <a:srgbClr val="000000"/>
                        </a:solidFill>
                        <a:effectLst/>
                        <a:latin typeface="Arial"/>
                      </a:endParaRPr>
                    </a:p>
                  </a:txBody>
                  <a:tcPr marL="6279" marR="6279" marT="6279" marB="0" anchor="ctr"/>
                </a:tc>
                <a:tc>
                  <a:txBody>
                    <a:bodyPr/>
                    <a:lstStyle/>
                    <a:p>
                      <a:pPr algn="l" fontAlgn="ctr"/>
                      <a:r>
                        <a:rPr lang="tr-TR" sz="1200" u="none" strike="noStrike" dirty="0">
                          <a:effectLst/>
                        </a:rPr>
                        <a:t>Gerçeğe Uygun Değer Ölçümü</a:t>
                      </a:r>
                      <a:endParaRPr lang="tr-TR" sz="1200" b="0" i="0" u="none" strike="noStrike" dirty="0">
                        <a:solidFill>
                          <a:srgbClr val="000000"/>
                        </a:solidFill>
                        <a:effectLst/>
                        <a:latin typeface="Arial"/>
                      </a:endParaRPr>
                    </a:p>
                  </a:txBody>
                  <a:tcPr marL="6279" marR="6279" marT="6279" marB="0" anchor="ctr"/>
                </a:tc>
              </a:tr>
              <a:tr h="126835">
                <a:tc>
                  <a:txBody>
                    <a:bodyPr/>
                    <a:lstStyle/>
                    <a:p>
                      <a:pPr algn="l" fontAlgn="ctr"/>
                      <a:r>
                        <a:rPr lang="tr-TR" sz="1200" u="none" strike="noStrike" dirty="0">
                          <a:effectLst/>
                        </a:rPr>
                        <a:t>IFRS 14</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err="1">
                          <a:effectLst/>
                        </a:rPr>
                        <a:t>Regulatory</a:t>
                      </a:r>
                      <a:r>
                        <a:rPr lang="tr-TR" sz="1200" u="none" strike="noStrike" dirty="0">
                          <a:effectLst/>
                        </a:rPr>
                        <a:t> </a:t>
                      </a:r>
                      <a:r>
                        <a:rPr lang="tr-TR" sz="1200" u="none" strike="noStrike" dirty="0" err="1">
                          <a:effectLst/>
                        </a:rPr>
                        <a:t>Deferral</a:t>
                      </a:r>
                      <a:r>
                        <a:rPr lang="tr-TR" sz="1200" u="none" strike="noStrike" dirty="0">
                          <a:effectLst/>
                        </a:rPr>
                        <a:t> </a:t>
                      </a:r>
                      <a:r>
                        <a:rPr lang="tr-TR" sz="1200" u="none" strike="noStrike" dirty="0" err="1">
                          <a:effectLst/>
                        </a:rPr>
                        <a:t>Accounts</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1200" u="none" strike="noStrike" dirty="0">
                          <a:effectLst/>
                        </a:rPr>
                        <a:t>IFRS 14 </a:t>
                      </a:r>
                      <a:endParaRPr lang="tr-TR" sz="12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1200" u="none" strike="noStrike" dirty="0" err="1">
                          <a:effectLst/>
                        </a:rPr>
                        <a:t>Henüz</a:t>
                      </a:r>
                      <a:r>
                        <a:rPr lang="en-US" sz="1200" u="none" strike="noStrike" dirty="0">
                          <a:effectLst/>
                        </a:rPr>
                        <a:t> </a:t>
                      </a:r>
                      <a:r>
                        <a:rPr lang="en-US" sz="1200" u="none" strike="noStrike" dirty="0" err="1">
                          <a:effectLst/>
                        </a:rPr>
                        <a:t>Yayınlanmadı</a:t>
                      </a:r>
                      <a:r>
                        <a:rPr lang="en-US" sz="1200" u="none" strike="noStrike" dirty="0">
                          <a:effectLst/>
                        </a:rPr>
                        <a:t> (Effective Date : 1 Jan 2016)</a:t>
                      </a:r>
                      <a:endParaRPr lang="en-US" sz="1200" b="0" i="0" u="none" strike="noStrike" dirty="0">
                        <a:solidFill>
                          <a:srgbClr val="000000"/>
                        </a:solidFill>
                        <a:effectLst/>
                        <a:latin typeface="Arial"/>
                      </a:endParaRPr>
                    </a:p>
                  </a:txBody>
                  <a:tcPr marL="6279" marR="6279" marT="6279" marB="0" anchor="ctr">
                    <a:solidFill>
                      <a:schemeClr val="bg1">
                        <a:lumMod val="75000"/>
                      </a:schemeClr>
                    </a:solidFill>
                  </a:tcPr>
                </a:tc>
              </a:tr>
            </a:tbl>
          </a:graphicData>
        </a:graphic>
      </p:graphicFrame>
    </p:spTree>
    <p:extLst>
      <p:ext uri="{BB962C8B-B14F-4D97-AF65-F5344CB8AC3E}">
        <p14:creationId xmlns:p14="http://schemas.microsoft.com/office/powerpoint/2010/main" val="28896868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l"/>
            <a:r>
              <a:rPr lang="tr-TR" b="1" dirty="0" smtClean="0"/>
              <a:t>Muhasebe </a:t>
            </a:r>
            <a:r>
              <a:rPr lang="tr-TR" b="1" dirty="0" smtClean="0"/>
              <a:t>ve </a:t>
            </a:r>
            <a:r>
              <a:rPr lang="tr-TR" b="1" dirty="0"/>
              <a:t>Raporlamada Standardizasyon</a:t>
            </a:r>
            <a:endParaRPr lang="tr-TR" b="1" dirty="0"/>
          </a:p>
        </p:txBody>
      </p:sp>
      <p:sp>
        <p:nvSpPr>
          <p:cNvPr id="3" name="İçerik Yer Tutucusu 2"/>
          <p:cNvSpPr>
            <a:spLocks noGrp="1"/>
          </p:cNvSpPr>
          <p:nvPr>
            <p:ph idx="1"/>
          </p:nvPr>
        </p:nvSpPr>
        <p:spPr/>
        <p:txBody>
          <a:bodyPr>
            <a:normAutofit lnSpcReduction="10000"/>
          </a:bodyPr>
          <a:lstStyle/>
          <a:p>
            <a:r>
              <a:rPr lang="tr-TR" dirty="0"/>
              <a:t>Muhasebe, bir organizasyonun mali durumunu tüm paydaşlara doğru </a:t>
            </a:r>
            <a:r>
              <a:rPr lang="tr-TR" dirty="0" smtClean="0"/>
              <a:t>bir </a:t>
            </a:r>
            <a:r>
              <a:rPr lang="tr-TR" dirty="0"/>
              <a:t>biçimde </a:t>
            </a:r>
            <a:r>
              <a:rPr lang="tr-TR" dirty="0" smtClean="0"/>
              <a:t>yansıtabilmelidir</a:t>
            </a:r>
            <a:r>
              <a:rPr lang="tr-TR" dirty="0"/>
              <a:t>. </a:t>
            </a:r>
            <a:endParaRPr lang="tr-TR" dirty="0" smtClean="0"/>
          </a:p>
          <a:p>
            <a:endParaRPr lang="tr-TR" dirty="0" smtClean="0"/>
          </a:p>
          <a:p>
            <a:r>
              <a:rPr lang="tr-TR" dirty="0" smtClean="0"/>
              <a:t>Uluslararası </a:t>
            </a:r>
            <a:r>
              <a:rPr lang="tr-TR" dirty="0"/>
              <a:t>ve halka açık </a:t>
            </a:r>
            <a:r>
              <a:rPr lang="tr-TR" dirty="0" smtClean="0"/>
              <a:t>firmalar</a:t>
            </a:r>
          </a:p>
          <a:p>
            <a:endParaRPr lang="tr-TR" dirty="0" smtClean="0"/>
          </a:p>
          <a:p>
            <a:r>
              <a:rPr lang="tr-TR" dirty="0" smtClean="0"/>
              <a:t>Bu </a:t>
            </a:r>
            <a:r>
              <a:rPr lang="tr-TR" dirty="0"/>
              <a:t>kapsamda, bir ülkede </a:t>
            </a:r>
            <a:r>
              <a:rPr lang="tr-TR" dirty="0" smtClean="0"/>
              <a:t>faaliyet </a:t>
            </a:r>
            <a:r>
              <a:rPr lang="tr-TR" dirty="0"/>
              <a:t>gösteren firmaların ortak bir muhasebe anlayışına </a:t>
            </a:r>
            <a:r>
              <a:rPr lang="tr-TR" dirty="0" smtClean="0"/>
              <a:t>(standardına) sahip </a:t>
            </a:r>
            <a:r>
              <a:rPr lang="tr-TR" dirty="0"/>
              <a:t>olmaları </a:t>
            </a:r>
            <a:r>
              <a:rPr lang="tr-TR" dirty="0" smtClean="0"/>
              <a:t>kaçınılmazdır</a:t>
            </a:r>
            <a:r>
              <a:rPr lang="tr-TR" dirty="0"/>
              <a:t>. </a:t>
            </a:r>
          </a:p>
          <a:p>
            <a:endParaRPr lang="tr-TR" dirty="0"/>
          </a:p>
        </p:txBody>
      </p:sp>
    </p:spTree>
    <p:extLst>
      <p:ext uri="{BB962C8B-B14F-4D97-AF65-F5344CB8AC3E}">
        <p14:creationId xmlns:p14="http://schemas.microsoft.com/office/powerpoint/2010/main" val="30308680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1" lang="tr-TR" sz="2900" b="1" dirty="0" smtClean="0">
                <a:solidFill>
                  <a:schemeClr val="accent2"/>
                </a:solidFill>
              </a:rPr>
              <a:t>Yürürlükteki Muhasebe Standartları</a:t>
            </a:r>
            <a:endParaRPr kumimoji="1" lang="en-US" sz="2900" b="1" dirty="0">
              <a:solidFill>
                <a:schemeClr val="accent2"/>
              </a:solidFill>
            </a:endParaRPr>
          </a:p>
        </p:txBody>
      </p:sp>
      <p:sp>
        <p:nvSpPr>
          <p:cNvPr id="4" name="Slayt Numarası Yer Tutucusu 3"/>
          <p:cNvSpPr>
            <a:spLocks noGrp="1"/>
          </p:cNvSpPr>
          <p:nvPr>
            <p:ph type="sldNum" sz="quarter" idx="12"/>
          </p:nvPr>
        </p:nvSpPr>
        <p:spPr/>
        <p:txBody>
          <a:bodyPr/>
          <a:lstStyle/>
          <a:p>
            <a:fld id="{80E4199C-9F05-49E3-8C56-FB7607AEBFD3}" type="slidenum">
              <a:rPr lang="tr-TR" smtClean="0">
                <a:solidFill>
                  <a:srgbClr val="1D3641"/>
                </a:solidFill>
              </a:rPr>
              <a:pPr/>
              <a:t>30</a:t>
            </a:fld>
            <a:endParaRPr lang="tr-TR" dirty="0">
              <a:solidFill>
                <a:srgbClr val="1D3641"/>
              </a:solidFill>
            </a:endParaRPr>
          </a:p>
        </p:txBody>
      </p:sp>
      <p:pic>
        <p:nvPicPr>
          <p:cNvPr id="6"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graphicFrame>
        <p:nvGraphicFramePr>
          <p:cNvPr id="11" name="İçerik Yer Tutucusu 10"/>
          <p:cNvGraphicFramePr>
            <a:graphicFrameLocks noGrp="1"/>
          </p:cNvGraphicFramePr>
          <p:nvPr>
            <p:ph sz="quarter" idx="1"/>
            <p:extLst>
              <p:ext uri="{D42A27DB-BD31-4B8C-83A1-F6EECF244321}">
                <p14:modId xmlns:p14="http://schemas.microsoft.com/office/powerpoint/2010/main" val="2853826708"/>
              </p:ext>
            </p:extLst>
          </p:nvPr>
        </p:nvGraphicFramePr>
        <p:xfrm>
          <a:off x="285585" y="1624354"/>
          <a:ext cx="8534887" cy="4430227"/>
        </p:xfrm>
        <a:graphic>
          <a:graphicData uri="http://schemas.openxmlformats.org/drawingml/2006/table">
            <a:tbl>
              <a:tblPr>
                <a:tableStyleId>{5C22544A-7EE6-4342-B048-85BDC9FD1C3A}</a:tableStyleId>
              </a:tblPr>
              <a:tblGrid>
                <a:gridCol w="384033"/>
                <a:gridCol w="3902382"/>
                <a:gridCol w="504056"/>
                <a:gridCol w="3744416"/>
              </a:tblGrid>
              <a:tr h="364486">
                <a:tc gridSpan="2">
                  <a:txBody>
                    <a:bodyPr/>
                    <a:lstStyle/>
                    <a:p>
                      <a:pPr algn="ctr" fontAlgn="ctr"/>
                      <a:r>
                        <a:rPr lang="tr-TR" sz="1400" b="1" u="none" strike="noStrike" dirty="0">
                          <a:effectLst/>
                        </a:rPr>
                        <a:t>IASB Tarafından Yayımlanan </a:t>
                      </a:r>
                      <a:r>
                        <a:rPr lang="tr-TR" sz="1400" b="1" u="none" strike="noStrike" dirty="0" err="1" smtClean="0">
                          <a:effectLst/>
                        </a:rPr>
                        <a:t>UMS’ler</a:t>
                      </a:r>
                      <a:endParaRPr lang="tr-TR" sz="1400" b="1" i="0" u="none" strike="noStrike" dirty="0">
                        <a:solidFill>
                          <a:srgbClr val="000000"/>
                        </a:solidFill>
                        <a:effectLst/>
                        <a:latin typeface="Arial"/>
                      </a:endParaRPr>
                    </a:p>
                  </a:txBody>
                  <a:tcPr marL="6279" marR="6279" marT="6279" marB="0" anchor="ctr">
                    <a:solidFill>
                      <a:schemeClr val="bg1">
                        <a:lumMod val="65000"/>
                      </a:schemeClr>
                    </a:solidFill>
                  </a:tcPr>
                </a:tc>
                <a:tc hMerge="1">
                  <a:txBody>
                    <a:bodyPr/>
                    <a:lstStyle/>
                    <a:p>
                      <a:endParaRPr lang="tr-TR"/>
                    </a:p>
                  </a:txBody>
                  <a:tcPr/>
                </a:tc>
                <a:tc gridSpan="2">
                  <a:txBody>
                    <a:bodyPr/>
                    <a:lstStyle/>
                    <a:p>
                      <a:pPr algn="ctr" fontAlgn="ctr"/>
                      <a:r>
                        <a:rPr lang="tr-TR" sz="1400" b="1" u="none" strike="noStrike" dirty="0">
                          <a:effectLst/>
                        </a:rPr>
                        <a:t>Türkiye'de Yayımlanan </a:t>
                      </a:r>
                      <a:r>
                        <a:rPr lang="tr-TR" sz="1400" b="1" u="none" strike="noStrike" dirty="0" err="1" smtClean="0">
                          <a:effectLst/>
                        </a:rPr>
                        <a:t>TMS’ler</a:t>
                      </a:r>
                      <a:endParaRPr lang="tr-TR" sz="1400" b="1" i="0" u="none" strike="noStrike" dirty="0">
                        <a:solidFill>
                          <a:srgbClr val="000000"/>
                        </a:solidFill>
                        <a:effectLst/>
                        <a:latin typeface="Arial"/>
                      </a:endParaRPr>
                    </a:p>
                  </a:txBody>
                  <a:tcPr marL="6279" marR="6279" marT="6279" marB="0" anchor="ctr">
                    <a:solidFill>
                      <a:schemeClr val="bg1">
                        <a:lumMod val="65000"/>
                      </a:schemeClr>
                    </a:solidFill>
                  </a:tcPr>
                </a:tc>
                <a:tc hMerge="1">
                  <a:txBody>
                    <a:bodyPr/>
                    <a:lstStyle/>
                    <a:p>
                      <a:endParaRPr lang="tr-TR"/>
                    </a:p>
                  </a:txBody>
                  <a:tcPr/>
                </a:tc>
              </a:tr>
              <a:tr h="126835">
                <a:tc>
                  <a:txBody>
                    <a:bodyPr/>
                    <a:lstStyle/>
                    <a:p>
                      <a:pPr algn="l" fontAlgn="ctr"/>
                      <a:r>
                        <a:rPr lang="tr-TR" sz="900" u="none" strike="noStrike">
                          <a:effectLst/>
                        </a:rPr>
                        <a:t>IAS 1</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dirty="0">
                          <a:effectLst/>
                        </a:rPr>
                        <a:t>Presentation of Financial </a:t>
                      </a:r>
                      <a:r>
                        <a:rPr lang="tr-TR" sz="900" u="none" strike="noStrike" dirty="0" err="1">
                          <a:effectLst/>
                        </a:rPr>
                        <a:t>Statements</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TMS 1</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Finansal Tabloların Sunuluşu</a:t>
                      </a:r>
                      <a:endParaRPr lang="tr-TR" sz="900" b="0" i="0" u="none" strike="noStrike" dirty="0">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2</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err="1">
                          <a:effectLst/>
                        </a:rPr>
                        <a:t>Inventories</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TMS 2</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Stoklar</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7</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Statement of Cash Flows</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dirty="0">
                          <a:effectLst/>
                        </a:rPr>
                        <a:t>TMS 7</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Nakit Akış Tabloları</a:t>
                      </a:r>
                      <a:endParaRPr lang="tr-TR" sz="900" b="0" i="0" u="none" strike="noStrike" dirty="0">
                        <a:solidFill>
                          <a:srgbClr val="000000"/>
                        </a:solidFill>
                        <a:effectLst/>
                        <a:latin typeface="Arial"/>
                      </a:endParaRPr>
                    </a:p>
                  </a:txBody>
                  <a:tcPr marL="6279" marR="6279" marT="6279" marB="0" anchor="ctr"/>
                </a:tc>
              </a:tr>
              <a:tr h="190407">
                <a:tc>
                  <a:txBody>
                    <a:bodyPr/>
                    <a:lstStyle/>
                    <a:p>
                      <a:pPr algn="l" fontAlgn="ctr"/>
                      <a:r>
                        <a:rPr lang="tr-TR" sz="900" u="none" strike="noStrike" dirty="0">
                          <a:effectLst/>
                        </a:rPr>
                        <a:t>IAS 8</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900" u="none" strike="noStrike" dirty="0">
                          <a:effectLst/>
                        </a:rPr>
                        <a:t>Accounting Policies, Changes in Accounting Estimates and Errors</a:t>
                      </a:r>
                      <a:endParaRPr lang="en-US"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TMS 8</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Muhasebe Politikaları, Muhasebe Tahminlerinde Değişiklikler Ve Hatalar</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10</a:t>
                      </a:r>
                      <a:endParaRPr lang="tr-TR" sz="900" b="0" i="0" u="none" strike="noStrike">
                        <a:solidFill>
                          <a:srgbClr val="000000"/>
                        </a:solidFill>
                        <a:effectLst/>
                        <a:latin typeface="Arial"/>
                      </a:endParaRPr>
                    </a:p>
                  </a:txBody>
                  <a:tcPr marL="6279" marR="6279" marT="6279" marB="0" anchor="ctr"/>
                </a:tc>
                <a:tc>
                  <a:txBody>
                    <a:bodyPr/>
                    <a:lstStyle/>
                    <a:p>
                      <a:pPr algn="l" fontAlgn="ctr"/>
                      <a:r>
                        <a:rPr lang="en-US" sz="900" u="none" strike="noStrike">
                          <a:effectLst/>
                        </a:rPr>
                        <a:t>Events After the Reporting Period</a:t>
                      </a:r>
                      <a:endParaRPr lang="en-US"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TMS 10</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Raporlama Döneminden (Bilanço Tarihinden) Sonraki Olaylar</a:t>
                      </a:r>
                      <a:endParaRPr lang="tr-TR" sz="900" b="0" i="0" u="none" strike="noStrike">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11</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Construction </a:t>
                      </a:r>
                      <a:r>
                        <a:rPr lang="tr-TR" sz="900" u="none" strike="noStrike" dirty="0" err="1">
                          <a:effectLst/>
                        </a:rPr>
                        <a:t>Contracts</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TMS 11</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İnşaat Sözleşmeleri</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12</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Income Taxes</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TMS 12</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Gelir Vergileri</a:t>
                      </a:r>
                      <a:endParaRPr lang="tr-TR" sz="900" b="0" i="0" u="none" strike="noStrike">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16</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err="1">
                          <a:effectLst/>
                        </a:rPr>
                        <a:t>Property</a:t>
                      </a:r>
                      <a:r>
                        <a:rPr lang="tr-TR" sz="900" u="none" strike="noStrike" dirty="0">
                          <a:effectLst/>
                        </a:rPr>
                        <a:t>, </a:t>
                      </a:r>
                      <a:r>
                        <a:rPr lang="tr-TR" sz="900" u="none" strike="noStrike" dirty="0" err="1">
                          <a:effectLst/>
                        </a:rPr>
                        <a:t>Plant</a:t>
                      </a:r>
                      <a:r>
                        <a:rPr lang="tr-TR" sz="900" u="none" strike="noStrike" dirty="0">
                          <a:effectLst/>
                        </a:rPr>
                        <a:t> </a:t>
                      </a:r>
                      <a:r>
                        <a:rPr lang="tr-TR" sz="900" u="none" strike="noStrike" dirty="0" err="1">
                          <a:effectLst/>
                        </a:rPr>
                        <a:t>and</a:t>
                      </a:r>
                      <a:r>
                        <a:rPr lang="tr-TR" sz="900" u="none" strike="noStrike" dirty="0">
                          <a:effectLst/>
                        </a:rPr>
                        <a:t> </a:t>
                      </a:r>
                      <a:r>
                        <a:rPr lang="tr-TR" sz="900" u="none" strike="noStrike" dirty="0" err="1">
                          <a:effectLst/>
                        </a:rPr>
                        <a:t>Equipment</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a:effectLst/>
                        </a:rPr>
                        <a:t>TMS 16</a:t>
                      </a:r>
                      <a:endParaRPr lang="tr-TR" sz="900" b="0" i="0" u="none" strike="noStrike">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Maddi Duran Varlıklar</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17</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dirty="0" err="1">
                          <a:effectLst/>
                        </a:rPr>
                        <a:t>Leases</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TMS 17</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Kiralama İşlemleri</a:t>
                      </a:r>
                      <a:endParaRPr lang="tr-TR" sz="900" b="0" i="0" u="none" strike="noStrike" dirty="0">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18</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err="1">
                          <a:effectLst/>
                        </a:rPr>
                        <a:t>Revenue</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a:effectLst/>
                        </a:rPr>
                        <a:t>TMS 18</a:t>
                      </a:r>
                      <a:endParaRPr lang="tr-TR" sz="900" b="0" i="0" u="none" strike="noStrike">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Hasılat</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19</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dirty="0" err="1">
                          <a:effectLst/>
                        </a:rPr>
                        <a:t>Employee</a:t>
                      </a:r>
                      <a:r>
                        <a:rPr lang="tr-TR" sz="900" u="none" strike="noStrike" dirty="0">
                          <a:effectLst/>
                        </a:rPr>
                        <a:t> </a:t>
                      </a:r>
                      <a:r>
                        <a:rPr lang="tr-TR" sz="900" u="none" strike="noStrike" dirty="0" err="1">
                          <a:effectLst/>
                        </a:rPr>
                        <a:t>Benefits</a:t>
                      </a:r>
                      <a:r>
                        <a:rPr lang="tr-TR" sz="900" u="none" strike="noStrike" dirty="0">
                          <a:effectLst/>
                        </a:rPr>
                        <a:t> (2011)</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TMS 19</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Çalışanlara Sağlanan Faydalar</a:t>
                      </a:r>
                      <a:endParaRPr lang="tr-TR" sz="900" b="0" i="0" u="none" strike="noStrike" dirty="0">
                        <a:solidFill>
                          <a:srgbClr val="000000"/>
                        </a:solidFill>
                        <a:effectLst/>
                        <a:latin typeface="Arial"/>
                      </a:endParaRPr>
                    </a:p>
                  </a:txBody>
                  <a:tcPr marL="6279" marR="6279" marT="6279" marB="0" anchor="ctr"/>
                </a:tc>
              </a:tr>
              <a:tr h="145920">
                <a:tc>
                  <a:txBody>
                    <a:bodyPr/>
                    <a:lstStyle/>
                    <a:p>
                      <a:pPr algn="l" fontAlgn="ctr"/>
                      <a:r>
                        <a:rPr lang="tr-TR" sz="900" u="none" strike="noStrike" dirty="0">
                          <a:effectLst/>
                        </a:rPr>
                        <a:t>IAS 20</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900" u="none" strike="noStrike" dirty="0">
                          <a:effectLst/>
                        </a:rPr>
                        <a:t>Accounting for Government Grants and Disclosure of Government Assistance</a:t>
                      </a:r>
                      <a:endParaRPr lang="en-US"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TMS 20</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Devlet Teşviklerinin Muhasebeleştirilmesi Ve Devlet Yardımlarının Açıklaması</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21</a:t>
                      </a:r>
                      <a:endParaRPr lang="tr-TR" sz="900" b="0" i="0" u="none" strike="noStrike">
                        <a:solidFill>
                          <a:srgbClr val="000000"/>
                        </a:solidFill>
                        <a:effectLst/>
                        <a:latin typeface="Arial"/>
                      </a:endParaRPr>
                    </a:p>
                  </a:txBody>
                  <a:tcPr marL="6279" marR="6279" marT="6279" marB="0" anchor="ctr"/>
                </a:tc>
                <a:tc>
                  <a:txBody>
                    <a:bodyPr/>
                    <a:lstStyle/>
                    <a:p>
                      <a:pPr algn="l" fontAlgn="ctr"/>
                      <a:r>
                        <a:rPr lang="en-US" sz="900" u="none" strike="noStrike" dirty="0">
                          <a:effectLst/>
                        </a:rPr>
                        <a:t>The Effects of Changes in Foreign Exchange Rates</a:t>
                      </a:r>
                      <a:endParaRPr lang="en-US"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a:effectLst/>
                        </a:rPr>
                        <a:t>TMS 21</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Kur Değişiminin Etkileri</a:t>
                      </a:r>
                      <a:endParaRPr lang="tr-TR" sz="900" b="0" i="0" u="none" strike="noStrike">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23</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err="1">
                          <a:effectLst/>
                        </a:rPr>
                        <a:t>Borrowing</a:t>
                      </a:r>
                      <a:r>
                        <a:rPr lang="tr-TR" sz="900" u="none" strike="noStrike" dirty="0">
                          <a:effectLst/>
                        </a:rPr>
                        <a:t> </a:t>
                      </a:r>
                      <a:r>
                        <a:rPr lang="tr-TR" sz="900" u="none" strike="noStrike" dirty="0" err="1">
                          <a:effectLst/>
                        </a:rPr>
                        <a:t>Costs</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a:effectLst/>
                        </a:rPr>
                        <a:t>TMS 23</a:t>
                      </a:r>
                      <a:endParaRPr lang="tr-TR" sz="900" b="0" i="0" u="none" strike="noStrike">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Borçlanma Maliyetleri</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24</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dirty="0" err="1">
                          <a:effectLst/>
                        </a:rPr>
                        <a:t>Related</a:t>
                      </a:r>
                      <a:r>
                        <a:rPr lang="tr-TR" sz="900" u="none" strike="noStrike" dirty="0">
                          <a:effectLst/>
                        </a:rPr>
                        <a:t> </a:t>
                      </a:r>
                      <a:r>
                        <a:rPr lang="tr-TR" sz="900" u="none" strike="noStrike" dirty="0" err="1">
                          <a:effectLst/>
                        </a:rPr>
                        <a:t>Party</a:t>
                      </a:r>
                      <a:r>
                        <a:rPr lang="tr-TR" sz="900" u="none" strike="noStrike" dirty="0">
                          <a:effectLst/>
                        </a:rPr>
                        <a:t> </a:t>
                      </a:r>
                      <a:r>
                        <a:rPr lang="tr-TR" sz="900" u="none" strike="noStrike" dirty="0" err="1">
                          <a:effectLst/>
                        </a:rPr>
                        <a:t>Disclosures</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TMS 24</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İlişkili Taraf Açıklamaları</a:t>
                      </a:r>
                      <a:endParaRPr lang="tr-TR" sz="900" b="0" i="0" u="none" strike="noStrike" dirty="0">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26</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900" u="none" strike="noStrike" dirty="0">
                          <a:effectLst/>
                        </a:rPr>
                        <a:t>Accounting and Reporting by Retirement Benefit Plans</a:t>
                      </a:r>
                      <a:endParaRPr lang="en-US"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TMS 26</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Emeklilik Fayda Planlarında Muhasebeleştirme Ve Raporlama</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27</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Separate Financial Statements (2011)</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TMS 27</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Bireysel Finansal Tablolar</a:t>
                      </a:r>
                      <a:endParaRPr lang="tr-TR" sz="900" b="0" i="0" u="none" strike="noStrike">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28</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900" u="none" strike="noStrike" dirty="0">
                          <a:effectLst/>
                        </a:rPr>
                        <a:t>Investments in Associates and Joint Ventures (2011)</a:t>
                      </a:r>
                      <a:endParaRPr lang="en-US"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a:effectLst/>
                        </a:rPr>
                        <a:t>TMS 28</a:t>
                      </a:r>
                      <a:endParaRPr lang="tr-TR" sz="900" b="0" i="0" u="none" strike="noStrike">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İştiraklerdeki Ve İş Ortaklıklarındaki Yatırımlar</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29</a:t>
                      </a:r>
                      <a:endParaRPr lang="tr-TR" sz="900" b="0" i="0" u="none" strike="noStrike">
                        <a:solidFill>
                          <a:srgbClr val="000000"/>
                        </a:solidFill>
                        <a:effectLst/>
                        <a:latin typeface="Arial"/>
                      </a:endParaRPr>
                    </a:p>
                  </a:txBody>
                  <a:tcPr marL="6279" marR="6279" marT="6279" marB="0" anchor="ctr"/>
                </a:tc>
                <a:tc>
                  <a:txBody>
                    <a:bodyPr/>
                    <a:lstStyle/>
                    <a:p>
                      <a:pPr algn="l" fontAlgn="ctr"/>
                      <a:r>
                        <a:rPr lang="en-US" sz="900" u="none" strike="noStrike" dirty="0">
                          <a:effectLst/>
                        </a:rPr>
                        <a:t>Financial Reporting in Hyperinflationary Economies</a:t>
                      </a:r>
                      <a:endParaRPr lang="en-US"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TMS 29</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Yüksek Enflasyonlu Ekonomilerde Finansal Raporlama</a:t>
                      </a:r>
                      <a:endParaRPr lang="tr-TR" sz="900" b="0" i="0" u="none" strike="noStrike" dirty="0">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32</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Financial Instruments: Presentation</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TMS 32</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Finansal Araçlar: Sunum</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33</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Earnings Per Share</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TMS 33</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Hisse Başına Kazanç</a:t>
                      </a:r>
                      <a:endParaRPr lang="tr-TR" sz="900" b="0" i="0" u="none" strike="noStrike">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34</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err="1">
                          <a:effectLst/>
                        </a:rPr>
                        <a:t>Interim</a:t>
                      </a:r>
                      <a:r>
                        <a:rPr lang="tr-TR" sz="900" u="none" strike="noStrike" dirty="0">
                          <a:effectLst/>
                        </a:rPr>
                        <a:t> Financial </a:t>
                      </a:r>
                      <a:r>
                        <a:rPr lang="tr-TR" sz="900" u="none" strike="noStrike" dirty="0" err="1">
                          <a:effectLst/>
                        </a:rPr>
                        <a:t>Reporting</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TMS 34</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Ara Dönem Finansal Raporlama</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36</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Impairment of Assets</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TMS 36</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a:effectLst/>
                        </a:rPr>
                        <a:t>Varlıklarda Değer Düşüklüğü</a:t>
                      </a:r>
                      <a:endParaRPr lang="tr-TR" sz="900" b="0" i="0" u="none" strike="noStrike">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37</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err="1">
                          <a:effectLst/>
                        </a:rPr>
                        <a:t>Provisions</a:t>
                      </a:r>
                      <a:r>
                        <a:rPr lang="tr-TR" sz="900" u="none" strike="noStrike" dirty="0">
                          <a:effectLst/>
                        </a:rPr>
                        <a:t>, </a:t>
                      </a:r>
                      <a:r>
                        <a:rPr lang="tr-TR" sz="900" u="none" strike="noStrike" dirty="0" err="1">
                          <a:effectLst/>
                        </a:rPr>
                        <a:t>Contingent</a:t>
                      </a:r>
                      <a:r>
                        <a:rPr lang="tr-TR" sz="900" u="none" strike="noStrike" dirty="0">
                          <a:effectLst/>
                        </a:rPr>
                        <a:t> </a:t>
                      </a:r>
                      <a:r>
                        <a:rPr lang="tr-TR" sz="900" u="none" strike="noStrike" dirty="0" err="1">
                          <a:effectLst/>
                        </a:rPr>
                        <a:t>Liabilities</a:t>
                      </a:r>
                      <a:r>
                        <a:rPr lang="tr-TR" sz="900" u="none" strike="noStrike" dirty="0">
                          <a:effectLst/>
                        </a:rPr>
                        <a:t> </a:t>
                      </a:r>
                      <a:r>
                        <a:rPr lang="tr-TR" sz="900" u="none" strike="noStrike" dirty="0" err="1">
                          <a:effectLst/>
                        </a:rPr>
                        <a:t>and</a:t>
                      </a:r>
                      <a:r>
                        <a:rPr lang="tr-TR" sz="900" u="none" strike="noStrike" dirty="0">
                          <a:effectLst/>
                        </a:rPr>
                        <a:t> </a:t>
                      </a:r>
                      <a:r>
                        <a:rPr lang="tr-TR" sz="900" u="none" strike="noStrike" dirty="0" err="1">
                          <a:effectLst/>
                        </a:rPr>
                        <a:t>Contingent</a:t>
                      </a:r>
                      <a:r>
                        <a:rPr lang="tr-TR" sz="900" u="none" strike="noStrike" dirty="0">
                          <a:effectLst/>
                        </a:rPr>
                        <a:t> </a:t>
                      </a:r>
                      <a:r>
                        <a:rPr lang="tr-TR" sz="900" u="none" strike="noStrike" dirty="0" err="1">
                          <a:effectLst/>
                        </a:rPr>
                        <a:t>Assets</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TMS 37</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Karşılıklar, Koşullu Borçlar Ve Koşullu Varlıklar</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38</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dirty="0" err="1">
                          <a:effectLst/>
                        </a:rPr>
                        <a:t>Intangible</a:t>
                      </a:r>
                      <a:r>
                        <a:rPr lang="tr-TR" sz="900" u="none" strike="noStrike" dirty="0">
                          <a:effectLst/>
                        </a:rPr>
                        <a:t> </a:t>
                      </a:r>
                      <a:r>
                        <a:rPr lang="tr-TR" sz="900" u="none" strike="noStrike" dirty="0" err="1">
                          <a:effectLst/>
                        </a:rPr>
                        <a:t>Assets</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TMS 38</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a:effectLst/>
                        </a:rPr>
                        <a:t>Maddi Olmayan Duran Varlıklar</a:t>
                      </a:r>
                      <a:endParaRPr lang="tr-TR" sz="900" b="0" i="0" u="none" strike="noStrike">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39</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900" u="none" strike="noStrike" dirty="0">
                          <a:effectLst/>
                        </a:rPr>
                        <a:t>Financial Instruments: Recognition and Measurement</a:t>
                      </a:r>
                      <a:endParaRPr lang="en-US"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a:effectLst/>
                        </a:rPr>
                        <a:t>TMS 39</a:t>
                      </a:r>
                      <a:endParaRPr lang="tr-TR" sz="900" b="0" i="0" u="none" strike="noStrike">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Finansal Araçlar: Muhasebeleştirme Ve Ölçme</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900" u="none" strike="noStrike">
                          <a:effectLst/>
                        </a:rPr>
                        <a:t>IAS 40</a:t>
                      </a:r>
                      <a:endParaRPr lang="tr-TR" sz="900" b="0" i="0" u="none" strike="noStrike">
                        <a:solidFill>
                          <a:srgbClr val="000000"/>
                        </a:solidFill>
                        <a:effectLst/>
                        <a:latin typeface="Arial"/>
                      </a:endParaRPr>
                    </a:p>
                  </a:txBody>
                  <a:tcPr marL="6279" marR="6279" marT="6279" marB="0" anchor="ctr"/>
                </a:tc>
                <a:tc>
                  <a:txBody>
                    <a:bodyPr/>
                    <a:lstStyle/>
                    <a:p>
                      <a:pPr algn="l" fontAlgn="ctr"/>
                      <a:r>
                        <a:rPr lang="tr-TR" sz="900" u="none" strike="noStrike" dirty="0" err="1">
                          <a:effectLst/>
                        </a:rPr>
                        <a:t>Investment</a:t>
                      </a:r>
                      <a:r>
                        <a:rPr lang="tr-TR" sz="900" u="none" strike="noStrike" dirty="0">
                          <a:effectLst/>
                        </a:rPr>
                        <a:t> </a:t>
                      </a:r>
                      <a:r>
                        <a:rPr lang="tr-TR" sz="900" u="none" strike="noStrike" dirty="0" err="1">
                          <a:effectLst/>
                        </a:rPr>
                        <a:t>Property</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TMS 40</a:t>
                      </a:r>
                      <a:endParaRPr lang="tr-TR" sz="900" b="0" i="0" u="none" strike="noStrike" dirty="0">
                        <a:solidFill>
                          <a:srgbClr val="000000"/>
                        </a:solidFill>
                        <a:effectLst/>
                        <a:latin typeface="Arial"/>
                      </a:endParaRPr>
                    </a:p>
                  </a:txBody>
                  <a:tcPr marL="6279" marR="6279" marT="6279" marB="0" anchor="ctr"/>
                </a:tc>
                <a:tc>
                  <a:txBody>
                    <a:bodyPr/>
                    <a:lstStyle/>
                    <a:p>
                      <a:pPr algn="l" fontAlgn="ctr"/>
                      <a:r>
                        <a:rPr lang="tr-TR" sz="900" u="none" strike="noStrike" dirty="0">
                          <a:effectLst/>
                        </a:rPr>
                        <a:t>Yatırım Amaçlı Gayrimenkuller</a:t>
                      </a:r>
                      <a:endParaRPr lang="tr-TR" sz="900" b="0" i="0" u="none" strike="noStrike" dirty="0">
                        <a:solidFill>
                          <a:srgbClr val="000000"/>
                        </a:solidFill>
                        <a:effectLst/>
                        <a:latin typeface="Arial"/>
                      </a:endParaRPr>
                    </a:p>
                  </a:txBody>
                  <a:tcPr marL="6279" marR="6279" marT="6279" marB="0" anchor="ctr"/>
                </a:tc>
              </a:tr>
              <a:tr h="126835">
                <a:tc>
                  <a:txBody>
                    <a:bodyPr/>
                    <a:lstStyle/>
                    <a:p>
                      <a:pPr algn="l" fontAlgn="ctr"/>
                      <a:r>
                        <a:rPr lang="tr-TR" sz="900" u="none" strike="noStrike" dirty="0">
                          <a:effectLst/>
                        </a:rPr>
                        <a:t>IAS 41</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err="1">
                          <a:effectLst/>
                        </a:rPr>
                        <a:t>Agriculture</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TMS 41</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900" u="none" strike="noStrike" dirty="0">
                          <a:effectLst/>
                        </a:rPr>
                        <a:t>Tarımsal Faaliyetler</a:t>
                      </a:r>
                      <a:endParaRPr lang="tr-TR" sz="900" b="0" i="0" u="none" strike="noStrike" dirty="0">
                        <a:solidFill>
                          <a:srgbClr val="000000"/>
                        </a:solidFill>
                        <a:effectLst/>
                        <a:latin typeface="Arial"/>
                      </a:endParaRPr>
                    </a:p>
                  </a:txBody>
                  <a:tcPr marL="6279" marR="6279" marT="6279" marB="0" anchor="ctr">
                    <a:solidFill>
                      <a:schemeClr val="bg1">
                        <a:lumMod val="75000"/>
                      </a:schemeClr>
                    </a:solidFill>
                  </a:tcPr>
                </a:tc>
              </a:tr>
            </a:tbl>
          </a:graphicData>
        </a:graphic>
      </p:graphicFrame>
    </p:spTree>
    <p:extLst>
      <p:ext uri="{BB962C8B-B14F-4D97-AF65-F5344CB8AC3E}">
        <p14:creationId xmlns:p14="http://schemas.microsoft.com/office/powerpoint/2010/main" val="296517199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1" lang="tr-TR" sz="2900" b="1" dirty="0" smtClean="0">
                <a:solidFill>
                  <a:schemeClr val="accent2"/>
                </a:solidFill>
              </a:rPr>
              <a:t>Yürürlükteki Muhasebe Standartları</a:t>
            </a:r>
            <a:endParaRPr kumimoji="1" lang="en-US" sz="2900" b="1" dirty="0">
              <a:solidFill>
                <a:schemeClr val="accent2"/>
              </a:solidFill>
            </a:endParaRPr>
          </a:p>
        </p:txBody>
      </p:sp>
      <p:sp>
        <p:nvSpPr>
          <p:cNvPr id="4" name="Slayt Numarası Yer Tutucusu 3"/>
          <p:cNvSpPr>
            <a:spLocks noGrp="1"/>
          </p:cNvSpPr>
          <p:nvPr>
            <p:ph type="sldNum" sz="quarter" idx="12"/>
          </p:nvPr>
        </p:nvSpPr>
        <p:spPr/>
        <p:txBody>
          <a:bodyPr/>
          <a:lstStyle/>
          <a:p>
            <a:fld id="{80E4199C-9F05-49E3-8C56-FB7607AEBFD3}" type="slidenum">
              <a:rPr lang="tr-TR" smtClean="0">
                <a:solidFill>
                  <a:srgbClr val="1D3641"/>
                </a:solidFill>
              </a:rPr>
              <a:pPr/>
              <a:t>31</a:t>
            </a:fld>
            <a:endParaRPr lang="tr-TR" dirty="0">
              <a:solidFill>
                <a:srgbClr val="1D3641"/>
              </a:solidFill>
            </a:endParaRPr>
          </a:p>
        </p:txBody>
      </p:sp>
      <p:pic>
        <p:nvPicPr>
          <p:cNvPr id="6"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graphicFrame>
        <p:nvGraphicFramePr>
          <p:cNvPr id="12" name="Tablo 11"/>
          <p:cNvGraphicFramePr>
            <a:graphicFrameLocks noGrp="1"/>
          </p:cNvGraphicFramePr>
          <p:nvPr>
            <p:extLst>
              <p:ext uri="{D42A27DB-BD31-4B8C-83A1-F6EECF244321}">
                <p14:modId xmlns:p14="http://schemas.microsoft.com/office/powerpoint/2010/main" val="454666366"/>
              </p:ext>
            </p:extLst>
          </p:nvPr>
        </p:nvGraphicFramePr>
        <p:xfrm>
          <a:off x="457200" y="1383897"/>
          <a:ext cx="8229600" cy="4641476"/>
        </p:xfrm>
        <a:graphic>
          <a:graphicData uri="http://schemas.openxmlformats.org/drawingml/2006/table">
            <a:tbl>
              <a:tblPr>
                <a:tableStyleId>{5C22544A-7EE6-4342-B048-85BDC9FD1C3A}</a:tableStyleId>
              </a:tblPr>
              <a:tblGrid>
                <a:gridCol w="439861"/>
                <a:gridCol w="3242891"/>
                <a:gridCol w="792088"/>
                <a:gridCol w="3754760"/>
              </a:tblGrid>
              <a:tr h="316911">
                <a:tc gridSpan="2">
                  <a:txBody>
                    <a:bodyPr/>
                    <a:lstStyle/>
                    <a:p>
                      <a:pPr algn="ctr" fontAlgn="ctr"/>
                      <a:r>
                        <a:rPr lang="tr-TR" sz="1100" b="1" u="none" strike="noStrike" dirty="0">
                          <a:effectLst/>
                        </a:rPr>
                        <a:t>IASB Tarafından Yayımlanan </a:t>
                      </a:r>
                      <a:r>
                        <a:rPr lang="tr-TR" sz="1100" b="1" u="none" strike="noStrike" dirty="0" smtClean="0">
                          <a:effectLst/>
                        </a:rPr>
                        <a:t>UMS/UFRS Yorumlar</a:t>
                      </a:r>
                      <a:endParaRPr lang="tr-TR" sz="1100" b="1" i="0" u="none" strike="noStrike" dirty="0">
                        <a:solidFill>
                          <a:srgbClr val="000000"/>
                        </a:solidFill>
                        <a:effectLst/>
                        <a:latin typeface="Arial"/>
                      </a:endParaRPr>
                    </a:p>
                  </a:txBody>
                  <a:tcPr marL="6279" marR="6279" marT="6279" marB="0" anchor="ctr">
                    <a:solidFill>
                      <a:schemeClr val="bg1">
                        <a:lumMod val="65000"/>
                      </a:schemeClr>
                    </a:solidFill>
                  </a:tcPr>
                </a:tc>
                <a:tc hMerge="1">
                  <a:txBody>
                    <a:bodyPr/>
                    <a:lstStyle/>
                    <a:p>
                      <a:endParaRPr lang="tr-TR"/>
                    </a:p>
                  </a:txBody>
                  <a:tcPr/>
                </a:tc>
                <a:tc gridSpan="2">
                  <a:txBody>
                    <a:bodyPr/>
                    <a:lstStyle/>
                    <a:p>
                      <a:pPr algn="l" fontAlgn="ctr"/>
                      <a:r>
                        <a:rPr lang="tr-TR" sz="1100" b="1" u="none" strike="noStrike" dirty="0" smtClean="0">
                          <a:effectLst/>
                        </a:rPr>
                        <a:t>                Türkiye'de </a:t>
                      </a:r>
                      <a:r>
                        <a:rPr lang="tr-TR" sz="1100" b="1" u="none" strike="noStrike" dirty="0">
                          <a:effectLst/>
                        </a:rPr>
                        <a:t>Yayımlanan TMS/TFRS </a:t>
                      </a:r>
                      <a:r>
                        <a:rPr lang="tr-TR" sz="1100" b="1" u="none" strike="noStrike" dirty="0" smtClean="0">
                          <a:effectLst/>
                        </a:rPr>
                        <a:t>Yorumlar</a:t>
                      </a:r>
                      <a:endParaRPr lang="tr-TR" sz="1100" b="1" i="0" u="none" strike="noStrike" dirty="0">
                        <a:solidFill>
                          <a:srgbClr val="000000"/>
                        </a:solidFill>
                        <a:effectLst/>
                        <a:latin typeface="Arial"/>
                      </a:endParaRPr>
                    </a:p>
                  </a:txBody>
                  <a:tcPr marL="6279" marR="6279" marT="6279" marB="0" anchor="ctr">
                    <a:solidFill>
                      <a:schemeClr val="bg1">
                        <a:lumMod val="65000"/>
                      </a:schemeClr>
                    </a:solidFill>
                  </a:tcPr>
                </a:tc>
                <a:tc hMerge="1">
                  <a:txBody>
                    <a:bodyPr/>
                    <a:lstStyle/>
                    <a:p>
                      <a:endParaRPr lang="tr-TR"/>
                    </a:p>
                  </a:txBody>
                  <a:tcPr/>
                </a:tc>
              </a:tr>
              <a:tr h="251158">
                <a:tc>
                  <a:txBody>
                    <a:bodyPr/>
                    <a:lstStyle/>
                    <a:p>
                      <a:pPr algn="l" fontAlgn="ctr"/>
                      <a:r>
                        <a:rPr lang="tr-TR" sz="800" u="none" strike="noStrike">
                          <a:effectLst/>
                        </a:rPr>
                        <a:t>IFRIC 1</a:t>
                      </a:r>
                      <a:endParaRPr lang="tr-TR" sz="800" b="0" i="0" u="none" strike="noStrike">
                        <a:solidFill>
                          <a:srgbClr val="000000"/>
                        </a:solidFill>
                        <a:effectLst/>
                        <a:latin typeface="Arial"/>
                      </a:endParaRPr>
                    </a:p>
                  </a:txBody>
                  <a:tcPr marL="6279" marR="6279" marT="6279" marB="0" anchor="ctr"/>
                </a:tc>
                <a:tc>
                  <a:txBody>
                    <a:bodyPr/>
                    <a:lstStyle/>
                    <a:p>
                      <a:pPr algn="l" fontAlgn="ctr"/>
                      <a:r>
                        <a:rPr lang="en-US" sz="800" u="none" strike="noStrike" dirty="0">
                          <a:effectLst/>
                        </a:rPr>
                        <a:t>Changes in Existing Decommissioning, Restoration and Similar Liabilities</a:t>
                      </a:r>
                      <a:endParaRPr lang="en-US"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dirty="0">
                          <a:effectLst/>
                        </a:rPr>
                        <a:t>TFRS Yorum 1</a:t>
                      </a:r>
                      <a:endParaRPr lang="tr-TR"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dirty="0">
                          <a:effectLst/>
                        </a:rPr>
                        <a:t>Hizmetten Çekme, Restorasyon Ve Benzeri Mevcut Yükümlülüklerdeki Değişiklikler</a:t>
                      </a:r>
                      <a:endParaRPr lang="tr-TR" sz="800" b="0" i="0" u="none" strike="noStrike" dirty="0">
                        <a:solidFill>
                          <a:srgbClr val="000000"/>
                        </a:solidFill>
                        <a:effectLst/>
                        <a:latin typeface="Arial"/>
                      </a:endParaRPr>
                    </a:p>
                  </a:txBody>
                  <a:tcPr marL="6279" marR="6279" marT="6279" marB="0" anchor="ctr"/>
                </a:tc>
              </a:tr>
              <a:tr h="200926">
                <a:tc>
                  <a:txBody>
                    <a:bodyPr/>
                    <a:lstStyle/>
                    <a:p>
                      <a:pPr algn="l" fontAlgn="ctr"/>
                      <a:r>
                        <a:rPr lang="tr-TR" sz="800" u="none" strike="noStrike" dirty="0">
                          <a:effectLst/>
                        </a:rPr>
                        <a:t>IFRIC 2</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800" u="none" strike="noStrike" dirty="0">
                          <a:effectLst/>
                        </a:rPr>
                        <a:t>Members' Shares in Co-operative Entities and Similar Instruments</a:t>
                      </a:r>
                      <a:endParaRPr lang="en-US"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TFRS Yorum 2</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Üyelerin Kooperatif İşletmelerdeki Hisseleri Ve Benzeri Finansal Araçlar</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800" u="none" strike="noStrike">
                          <a:effectLst/>
                        </a:rPr>
                        <a:t>IFRIC 4</a:t>
                      </a:r>
                      <a:endParaRPr lang="tr-TR" sz="800" b="0" i="0" u="none" strike="noStrike">
                        <a:solidFill>
                          <a:srgbClr val="000000"/>
                        </a:solidFill>
                        <a:effectLst/>
                        <a:latin typeface="Arial"/>
                      </a:endParaRPr>
                    </a:p>
                  </a:txBody>
                  <a:tcPr marL="6279" marR="6279" marT="6279" marB="0" anchor="ctr"/>
                </a:tc>
                <a:tc>
                  <a:txBody>
                    <a:bodyPr/>
                    <a:lstStyle/>
                    <a:p>
                      <a:pPr algn="l" fontAlgn="ctr"/>
                      <a:r>
                        <a:rPr lang="en-US" sz="800" u="none" strike="noStrike">
                          <a:effectLst/>
                        </a:rPr>
                        <a:t>Determining Whether an Arrangement Contains a Lease</a:t>
                      </a:r>
                      <a:endParaRPr lang="en-US"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dirty="0">
                          <a:effectLst/>
                        </a:rPr>
                        <a:t>TFRS Yorum 4</a:t>
                      </a:r>
                      <a:endParaRPr lang="tr-TR"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dirty="0">
                          <a:effectLst/>
                        </a:rPr>
                        <a:t>Bir Anlaşmanın Kiralama İşlemi İçerip İçermediğinin Belirlenmesi</a:t>
                      </a:r>
                      <a:endParaRPr lang="tr-TR" sz="800" b="0" i="0" u="none" strike="noStrike" dirty="0">
                        <a:solidFill>
                          <a:srgbClr val="000000"/>
                        </a:solidFill>
                        <a:effectLst/>
                        <a:latin typeface="Arial"/>
                      </a:endParaRPr>
                    </a:p>
                  </a:txBody>
                  <a:tcPr marL="6279" marR="6279" marT="6279" marB="0" anchor="ctr"/>
                </a:tc>
              </a:tr>
              <a:tr h="251158">
                <a:tc>
                  <a:txBody>
                    <a:bodyPr/>
                    <a:lstStyle/>
                    <a:p>
                      <a:pPr algn="l" fontAlgn="ctr"/>
                      <a:r>
                        <a:rPr lang="tr-TR" sz="800" u="none" strike="noStrike" dirty="0">
                          <a:effectLst/>
                        </a:rPr>
                        <a:t>IFRIC 5</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800" u="none" strike="noStrike" dirty="0">
                          <a:effectLst/>
                        </a:rPr>
                        <a:t>Rights to Interests arising from Decommissioning, Restoration and Environmental Rehabilitation Funds</a:t>
                      </a:r>
                      <a:endParaRPr lang="en-US"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TFRS Yorum 5</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Hizmetten Çekme, Restorasyon Ve Çevre Rehabilitasyon Fonlarından Kaynaklanan Paylar Üzerindeki Haklar</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251158">
                <a:tc>
                  <a:txBody>
                    <a:bodyPr/>
                    <a:lstStyle/>
                    <a:p>
                      <a:pPr algn="l" fontAlgn="ctr"/>
                      <a:r>
                        <a:rPr lang="tr-TR" sz="800" u="none" strike="noStrike">
                          <a:effectLst/>
                        </a:rPr>
                        <a:t>IFRIC 6</a:t>
                      </a:r>
                      <a:endParaRPr lang="tr-TR" sz="800" b="0" i="0" u="none" strike="noStrike">
                        <a:solidFill>
                          <a:srgbClr val="000000"/>
                        </a:solidFill>
                        <a:effectLst/>
                        <a:latin typeface="Arial"/>
                      </a:endParaRPr>
                    </a:p>
                  </a:txBody>
                  <a:tcPr marL="6279" marR="6279" marT="6279" marB="0" anchor="ctr"/>
                </a:tc>
                <a:tc>
                  <a:txBody>
                    <a:bodyPr/>
                    <a:lstStyle/>
                    <a:p>
                      <a:pPr algn="l" fontAlgn="ctr"/>
                      <a:r>
                        <a:rPr lang="en-US" sz="800" u="none" strike="noStrike" dirty="0">
                          <a:effectLst/>
                        </a:rPr>
                        <a:t>Liabilities Arising from Participating in a Specific Market - Waste Electrical and Electronic Equipment</a:t>
                      </a:r>
                      <a:endParaRPr lang="en-US"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a:effectLst/>
                        </a:rPr>
                        <a:t>TFRS Yorum 6</a:t>
                      </a:r>
                      <a:endParaRPr lang="tr-TR"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a:effectLst/>
                        </a:rPr>
                        <a:t>Özel Bir Piyasaya Katılımdan Doğan Yükümlülükler - Atık Elektrikli Ve Elektronik Aletler</a:t>
                      </a:r>
                      <a:endParaRPr lang="tr-TR" sz="800" b="0" i="0" u="none" strike="noStrike">
                        <a:solidFill>
                          <a:srgbClr val="000000"/>
                        </a:solidFill>
                        <a:effectLst/>
                        <a:latin typeface="Arial"/>
                      </a:endParaRPr>
                    </a:p>
                  </a:txBody>
                  <a:tcPr marL="6279" marR="6279" marT="6279" marB="0" anchor="ctr"/>
                </a:tc>
              </a:tr>
              <a:tr h="251158">
                <a:tc>
                  <a:txBody>
                    <a:bodyPr/>
                    <a:lstStyle/>
                    <a:p>
                      <a:pPr algn="l" fontAlgn="ctr"/>
                      <a:r>
                        <a:rPr lang="tr-TR" sz="800" u="none" strike="noStrike" dirty="0">
                          <a:effectLst/>
                        </a:rPr>
                        <a:t>IFRIC 7</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800" u="none" strike="noStrike" dirty="0">
                          <a:effectLst/>
                        </a:rPr>
                        <a:t>Applying the Restatement Approach under IAS 29 Financial Reporting in Hyperinflationary Economies</a:t>
                      </a:r>
                      <a:endParaRPr lang="en-US"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a:effectLst/>
                        </a:rPr>
                        <a:t>TFRS Yorum 7</a:t>
                      </a:r>
                      <a:endParaRPr lang="tr-TR" sz="800" b="0" i="0" u="none" strike="noStrike">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err="1">
                          <a:effectLst/>
                        </a:rPr>
                        <a:t>Tms</a:t>
                      </a:r>
                      <a:r>
                        <a:rPr lang="tr-TR" sz="800" u="none" strike="noStrike" dirty="0">
                          <a:effectLst/>
                        </a:rPr>
                        <a:t> 29 Yüksek Enflasyonlu Ekonomilerde Finansal Raporlama Standardı Kapsamında Düzeltme Yaklaşımının Uygulanması</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800" u="none" strike="noStrike">
                          <a:effectLst/>
                        </a:rPr>
                        <a:t>IFRIC 9</a:t>
                      </a:r>
                      <a:endParaRPr lang="tr-TR"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dirty="0" err="1">
                          <a:effectLst/>
                        </a:rPr>
                        <a:t>Reassessment</a:t>
                      </a:r>
                      <a:r>
                        <a:rPr lang="tr-TR" sz="800" u="none" strike="noStrike" dirty="0">
                          <a:effectLst/>
                        </a:rPr>
                        <a:t> of Embedded </a:t>
                      </a:r>
                      <a:r>
                        <a:rPr lang="tr-TR" sz="800" u="none" strike="noStrike" dirty="0" err="1">
                          <a:effectLst/>
                        </a:rPr>
                        <a:t>Derivatives</a:t>
                      </a:r>
                      <a:endParaRPr lang="tr-TR"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dirty="0">
                          <a:effectLst/>
                        </a:rPr>
                        <a:t>TFRS Yorum 9</a:t>
                      </a:r>
                      <a:endParaRPr lang="tr-TR"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dirty="0">
                          <a:effectLst/>
                        </a:rPr>
                        <a:t>Saklı Türev Ürünlerinin Yeniden Değerlendirilmesi</a:t>
                      </a:r>
                      <a:endParaRPr lang="tr-TR" sz="800" b="0" i="1" u="none" strike="noStrike" dirty="0">
                        <a:solidFill>
                          <a:srgbClr val="000000"/>
                        </a:solidFill>
                        <a:effectLst/>
                        <a:latin typeface="Arial"/>
                      </a:endParaRPr>
                    </a:p>
                  </a:txBody>
                  <a:tcPr marL="6279" marR="6279" marT="6279" marB="0" anchor="ctr"/>
                </a:tc>
              </a:tr>
              <a:tr h="126835">
                <a:tc>
                  <a:txBody>
                    <a:bodyPr/>
                    <a:lstStyle/>
                    <a:p>
                      <a:pPr algn="l" fontAlgn="ctr"/>
                      <a:r>
                        <a:rPr lang="tr-TR" sz="800" u="none" strike="noStrike" dirty="0">
                          <a:effectLst/>
                        </a:rPr>
                        <a:t>IFRIC 10</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800" u="none" strike="noStrike" dirty="0">
                          <a:effectLst/>
                        </a:rPr>
                        <a:t>Interim Financial Reporting and Impairment</a:t>
                      </a:r>
                      <a:endParaRPr lang="en-US"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a:effectLst/>
                        </a:rPr>
                        <a:t>TFRS Yorum 10</a:t>
                      </a:r>
                      <a:endParaRPr lang="tr-TR" sz="800" b="0" i="0" u="none" strike="noStrike">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Ara Dönem Finansal Raporlama ve Değer Düşüklüğü</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800" u="none" strike="noStrike">
                          <a:effectLst/>
                        </a:rPr>
                        <a:t>IFRIC 12</a:t>
                      </a:r>
                      <a:endParaRPr lang="tr-TR"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dirty="0">
                          <a:effectLst/>
                        </a:rPr>
                        <a:t>Service </a:t>
                      </a:r>
                      <a:r>
                        <a:rPr lang="tr-TR" sz="800" u="none" strike="noStrike" dirty="0" err="1">
                          <a:effectLst/>
                        </a:rPr>
                        <a:t>Concession</a:t>
                      </a:r>
                      <a:r>
                        <a:rPr lang="tr-TR" sz="800" u="none" strike="noStrike" dirty="0">
                          <a:effectLst/>
                        </a:rPr>
                        <a:t> </a:t>
                      </a:r>
                      <a:r>
                        <a:rPr lang="tr-TR" sz="800" u="none" strike="noStrike" dirty="0" err="1">
                          <a:effectLst/>
                        </a:rPr>
                        <a:t>Arrangements</a:t>
                      </a:r>
                      <a:endParaRPr lang="tr-TR"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dirty="0">
                          <a:effectLst/>
                        </a:rPr>
                        <a:t>TFRS Yorum 12</a:t>
                      </a:r>
                      <a:endParaRPr lang="tr-TR"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dirty="0">
                          <a:effectLst/>
                        </a:rPr>
                        <a:t>İmtiyazlı Hizmet Anlaşmaları</a:t>
                      </a:r>
                      <a:endParaRPr lang="tr-TR" sz="800" b="0" i="0" u="none" strike="noStrike" dirty="0">
                        <a:solidFill>
                          <a:srgbClr val="000000"/>
                        </a:solidFill>
                        <a:effectLst/>
                        <a:latin typeface="Arial"/>
                      </a:endParaRPr>
                    </a:p>
                  </a:txBody>
                  <a:tcPr marL="6279" marR="6279" marT="6279" marB="0" anchor="ctr"/>
                </a:tc>
              </a:tr>
              <a:tr h="126835">
                <a:tc>
                  <a:txBody>
                    <a:bodyPr/>
                    <a:lstStyle/>
                    <a:p>
                      <a:pPr algn="l" fontAlgn="ctr"/>
                      <a:r>
                        <a:rPr lang="tr-TR" sz="800" u="none" strike="noStrike" dirty="0">
                          <a:effectLst/>
                        </a:rPr>
                        <a:t>IFRIC 13</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err="1">
                          <a:effectLst/>
                        </a:rPr>
                        <a:t>Customer</a:t>
                      </a:r>
                      <a:r>
                        <a:rPr lang="tr-TR" sz="800" u="none" strike="noStrike" dirty="0">
                          <a:effectLst/>
                        </a:rPr>
                        <a:t> </a:t>
                      </a:r>
                      <a:r>
                        <a:rPr lang="tr-TR" sz="800" u="none" strike="noStrike" dirty="0" err="1">
                          <a:effectLst/>
                        </a:rPr>
                        <a:t>Loyalty</a:t>
                      </a:r>
                      <a:r>
                        <a:rPr lang="tr-TR" sz="800" u="none" strike="noStrike" dirty="0">
                          <a:effectLst/>
                        </a:rPr>
                        <a:t> </a:t>
                      </a:r>
                      <a:r>
                        <a:rPr lang="tr-TR" sz="800" u="none" strike="noStrike" dirty="0" err="1">
                          <a:effectLst/>
                        </a:rPr>
                        <a:t>Programmes</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TFRS Yorum 13</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Müşteri Sadakat Programları</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251158">
                <a:tc>
                  <a:txBody>
                    <a:bodyPr/>
                    <a:lstStyle/>
                    <a:p>
                      <a:pPr algn="l" fontAlgn="ctr"/>
                      <a:r>
                        <a:rPr lang="tr-TR" sz="800" u="none" strike="noStrike" dirty="0">
                          <a:effectLst/>
                        </a:rPr>
                        <a:t>IFRIC 14</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800" u="none" strike="noStrike" dirty="0">
                          <a:effectLst/>
                        </a:rPr>
                        <a:t>IAS 19 – The Limit on a Defined Benefit Asset, Minimum Funding Requirements and their Interaction</a:t>
                      </a:r>
                      <a:endParaRPr lang="en-US"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TFRS Yorum 14</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err="1">
                          <a:effectLst/>
                        </a:rPr>
                        <a:t>Tms</a:t>
                      </a:r>
                      <a:r>
                        <a:rPr lang="tr-TR" sz="800" u="none" strike="noStrike" dirty="0">
                          <a:effectLst/>
                        </a:rPr>
                        <a:t> 19-Tanımlanmış Fayda Varlığının Limiti, Asgari Fonlama Koşulları Ve Bu Koşulların Birbiri İle Etkileşimi</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800" u="none" strike="noStrike">
                          <a:effectLst/>
                        </a:rPr>
                        <a:t>IFRIC 15</a:t>
                      </a:r>
                      <a:endParaRPr lang="tr-TR" sz="800" b="0" i="0" u="none" strike="noStrike">
                        <a:solidFill>
                          <a:srgbClr val="000000"/>
                        </a:solidFill>
                        <a:effectLst/>
                        <a:latin typeface="Arial"/>
                      </a:endParaRPr>
                    </a:p>
                  </a:txBody>
                  <a:tcPr marL="6279" marR="6279" marT="6279" marB="0" anchor="ctr"/>
                </a:tc>
                <a:tc>
                  <a:txBody>
                    <a:bodyPr/>
                    <a:lstStyle/>
                    <a:p>
                      <a:pPr algn="l" fontAlgn="ctr"/>
                      <a:r>
                        <a:rPr lang="en-US" sz="800" u="none" strike="noStrike">
                          <a:effectLst/>
                        </a:rPr>
                        <a:t>Agreements for the Construction of Real Estate</a:t>
                      </a:r>
                      <a:endParaRPr lang="en-US"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a:effectLst/>
                        </a:rPr>
                        <a:t>TFRS Yorum 15</a:t>
                      </a:r>
                      <a:endParaRPr lang="tr-TR"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a:effectLst/>
                        </a:rPr>
                        <a:t>Gayrimenkul İnşaat Anlaşmaları</a:t>
                      </a:r>
                      <a:endParaRPr lang="tr-TR" sz="800" b="0" i="0" u="none" strike="noStrike">
                        <a:solidFill>
                          <a:srgbClr val="000000"/>
                        </a:solidFill>
                        <a:effectLst/>
                        <a:latin typeface="Arial"/>
                      </a:endParaRPr>
                    </a:p>
                  </a:txBody>
                  <a:tcPr marL="6279" marR="6279" marT="6279" marB="0" anchor="ctr"/>
                </a:tc>
              </a:tr>
              <a:tr h="126835">
                <a:tc>
                  <a:txBody>
                    <a:bodyPr/>
                    <a:lstStyle/>
                    <a:p>
                      <a:pPr algn="l" fontAlgn="ctr"/>
                      <a:r>
                        <a:rPr lang="tr-TR" sz="800" u="none" strike="noStrike" dirty="0">
                          <a:effectLst/>
                        </a:rPr>
                        <a:t>IFRIC 16</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800" u="none" strike="noStrike" dirty="0">
                          <a:effectLst/>
                        </a:rPr>
                        <a:t>Hedges of a Net Investment in a Foreign Operation</a:t>
                      </a:r>
                      <a:endParaRPr lang="en-US"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TFRS Yorum 16</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Yurt Dışındaki İşletmede Bulunan Net Yatırımın Finansal Riskten Korunması</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800" u="none" strike="noStrike">
                          <a:effectLst/>
                        </a:rPr>
                        <a:t>IFRIC 17</a:t>
                      </a:r>
                      <a:endParaRPr lang="tr-TR" sz="800" b="0" i="0" u="none" strike="noStrike">
                        <a:solidFill>
                          <a:srgbClr val="000000"/>
                        </a:solidFill>
                        <a:effectLst/>
                        <a:latin typeface="Arial"/>
                      </a:endParaRPr>
                    </a:p>
                  </a:txBody>
                  <a:tcPr marL="6279" marR="6279" marT="6279" marB="0" anchor="ctr"/>
                </a:tc>
                <a:tc>
                  <a:txBody>
                    <a:bodyPr/>
                    <a:lstStyle/>
                    <a:p>
                      <a:pPr algn="l" fontAlgn="ctr"/>
                      <a:r>
                        <a:rPr lang="en-US" sz="800" u="none" strike="noStrike">
                          <a:effectLst/>
                        </a:rPr>
                        <a:t>Distributions of Non-cash Assets to Owners</a:t>
                      </a:r>
                      <a:endParaRPr lang="en-US"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a:effectLst/>
                        </a:rPr>
                        <a:t>TFRS Yorum 17</a:t>
                      </a:r>
                      <a:endParaRPr lang="tr-TR"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a:effectLst/>
                        </a:rPr>
                        <a:t>Nakit Dışı Varlıkların Ortaklara Dağıtımı</a:t>
                      </a:r>
                      <a:endParaRPr lang="tr-TR" sz="800" b="0" i="0" u="none" strike="noStrike">
                        <a:solidFill>
                          <a:srgbClr val="000000"/>
                        </a:solidFill>
                        <a:effectLst/>
                        <a:latin typeface="Arial"/>
                      </a:endParaRPr>
                    </a:p>
                  </a:txBody>
                  <a:tcPr marL="6279" marR="6279" marT="6279" marB="0" anchor="ctr"/>
                </a:tc>
              </a:tr>
              <a:tr h="126835">
                <a:tc>
                  <a:txBody>
                    <a:bodyPr/>
                    <a:lstStyle/>
                    <a:p>
                      <a:pPr algn="l" fontAlgn="ctr"/>
                      <a:r>
                        <a:rPr lang="tr-TR" sz="800" u="none" strike="noStrike" dirty="0">
                          <a:effectLst/>
                        </a:rPr>
                        <a:t>IFRIC 18</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800" u="none" strike="noStrike" dirty="0">
                          <a:effectLst/>
                        </a:rPr>
                        <a:t>Transfers of Assets from Customers</a:t>
                      </a:r>
                      <a:endParaRPr lang="en-US"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TFRS Yorum 18</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Müşterilerden Varlık Transferleri</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800" u="none" strike="noStrike">
                          <a:effectLst/>
                        </a:rPr>
                        <a:t>IFRIC 19</a:t>
                      </a:r>
                      <a:endParaRPr lang="tr-TR" sz="800" b="0" i="0" u="none" strike="noStrike">
                        <a:solidFill>
                          <a:srgbClr val="000000"/>
                        </a:solidFill>
                        <a:effectLst/>
                        <a:latin typeface="Arial"/>
                      </a:endParaRPr>
                    </a:p>
                  </a:txBody>
                  <a:tcPr marL="6279" marR="6279" marT="6279" marB="0" anchor="ctr"/>
                </a:tc>
                <a:tc>
                  <a:txBody>
                    <a:bodyPr/>
                    <a:lstStyle/>
                    <a:p>
                      <a:pPr algn="l" fontAlgn="ctr"/>
                      <a:r>
                        <a:rPr lang="en-US" sz="800" u="none" strike="noStrike" dirty="0">
                          <a:effectLst/>
                        </a:rPr>
                        <a:t>Extinguishing Financial Liabilities with Equity Instruments</a:t>
                      </a:r>
                      <a:endParaRPr lang="en-US"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dirty="0">
                          <a:effectLst/>
                        </a:rPr>
                        <a:t>TFRS Yorum 19</a:t>
                      </a:r>
                      <a:endParaRPr lang="tr-TR"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a:effectLst/>
                        </a:rPr>
                        <a:t>Finansal Borçların Özkaynağa Dayalı Finansal Araçlarla Ödenmesi</a:t>
                      </a:r>
                      <a:endParaRPr lang="tr-TR" sz="800" b="0" i="0" u="none" strike="noStrike">
                        <a:solidFill>
                          <a:srgbClr val="000000"/>
                        </a:solidFill>
                        <a:effectLst/>
                        <a:latin typeface="Arial"/>
                      </a:endParaRPr>
                    </a:p>
                  </a:txBody>
                  <a:tcPr marL="6279" marR="6279" marT="6279" marB="0" anchor="ctr"/>
                </a:tc>
              </a:tr>
              <a:tr h="126835">
                <a:tc>
                  <a:txBody>
                    <a:bodyPr/>
                    <a:lstStyle/>
                    <a:p>
                      <a:pPr algn="l" fontAlgn="ctr"/>
                      <a:r>
                        <a:rPr lang="tr-TR" sz="800" u="none" strike="noStrike" dirty="0">
                          <a:effectLst/>
                        </a:rPr>
                        <a:t>IFRIC 20</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800" u="none" strike="noStrike" dirty="0">
                          <a:effectLst/>
                        </a:rPr>
                        <a:t>Stripping Costs in the Production Phase of a Surface Mine</a:t>
                      </a:r>
                      <a:endParaRPr lang="en-US"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TFRS Yorum 20</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Açık İşletme Madeninin Üretim Aşamasındaki </a:t>
                      </a:r>
                      <a:r>
                        <a:rPr lang="tr-TR" sz="800" u="none" strike="noStrike" dirty="0" err="1">
                          <a:effectLst/>
                        </a:rPr>
                        <a:t>Dekapaj</a:t>
                      </a:r>
                      <a:r>
                        <a:rPr lang="tr-TR" sz="800" u="none" strike="noStrike" dirty="0">
                          <a:effectLst/>
                        </a:rPr>
                        <a:t> Maliyetleri</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800" u="none" strike="noStrike">
                          <a:effectLst/>
                        </a:rPr>
                        <a:t>IFRIC 21</a:t>
                      </a:r>
                      <a:endParaRPr lang="tr-TR"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a:effectLst/>
                        </a:rPr>
                        <a:t>Levies</a:t>
                      </a:r>
                      <a:endParaRPr lang="tr-TR"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a:effectLst/>
                        </a:rPr>
                        <a:t>TFRS Yorum 21</a:t>
                      </a:r>
                      <a:endParaRPr lang="tr-TR"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a:effectLst/>
                        </a:rPr>
                        <a:t>Vergi ve Vergi Benzeri Yükümlülükler</a:t>
                      </a:r>
                      <a:endParaRPr lang="tr-TR" sz="800" b="0" i="0" u="none" strike="noStrike">
                        <a:solidFill>
                          <a:srgbClr val="000000"/>
                        </a:solidFill>
                        <a:effectLst/>
                        <a:latin typeface="Arial"/>
                      </a:endParaRPr>
                    </a:p>
                  </a:txBody>
                  <a:tcPr marL="6279" marR="6279" marT="6279" marB="0" anchor="ctr"/>
                </a:tc>
              </a:tr>
              <a:tr h="126835">
                <a:tc>
                  <a:txBody>
                    <a:bodyPr/>
                    <a:lstStyle/>
                    <a:p>
                      <a:pPr algn="l" fontAlgn="ctr"/>
                      <a:r>
                        <a:rPr lang="tr-TR" sz="800" u="none" strike="noStrike" dirty="0">
                          <a:effectLst/>
                        </a:rPr>
                        <a:t>SIC-7</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err="1">
                          <a:effectLst/>
                        </a:rPr>
                        <a:t>Introduction</a:t>
                      </a:r>
                      <a:r>
                        <a:rPr lang="tr-TR" sz="800" u="none" strike="noStrike" dirty="0">
                          <a:effectLst/>
                        </a:rPr>
                        <a:t> of </a:t>
                      </a:r>
                      <a:r>
                        <a:rPr lang="tr-TR" sz="800" u="none" strike="noStrike" dirty="0" err="1">
                          <a:effectLst/>
                        </a:rPr>
                        <a:t>the</a:t>
                      </a:r>
                      <a:r>
                        <a:rPr lang="tr-TR" sz="800" u="none" strike="noStrike" dirty="0">
                          <a:effectLst/>
                        </a:rPr>
                        <a:t> Euro</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 </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Türkiye'de Euro para birimine geçiş olmadığından yayımlanmamıştır.</a:t>
                      </a:r>
                      <a:endParaRPr lang="tr-TR" sz="800" b="0" i="1" u="none" strike="noStrike" dirty="0">
                        <a:solidFill>
                          <a:srgbClr val="000000"/>
                        </a:solidFill>
                        <a:effectLst/>
                        <a:latin typeface="Arial"/>
                      </a:endParaRPr>
                    </a:p>
                  </a:txBody>
                  <a:tcPr marL="6279" marR="6279" marT="6279" marB="0" anchor="ctr">
                    <a:solidFill>
                      <a:schemeClr val="bg1">
                        <a:lumMod val="75000"/>
                      </a:schemeClr>
                    </a:solidFill>
                  </a:tcPr>
                </a:tc>
              </a:tr>
              <a:tr h="186150">
                <a:tc>
                  <a:txBody>
                    <a:bodyPr/>
                    <a:lstStyle/>
                    <a:p>
                      <a:pPr algn="l" fontAlgn="ctr"/>
                      <a:r>
                        <a:rPr lang="tr-TR" sz="800" u="none" strike="noStrike" dirty="0">
                          <a:effectLst/>
                        </a:rPr>
                        <a:t>SIC-10</a:t>
                      </a:r>
                      <a:endParaRPr lang="tr-TR" sz="800" b="0" i="0" u="none" strike="noStrike" dirty="0">
                        <a:solidFill>
                          <a:srgbClr val="000000"/>
                        </a:solidFill>
                        <a:effectLst/>
                        <a:latin typeface="Arial"/>
                      </a:endParaRPr>
                    </a:p>
                  </a:txBody>
                  <a:tcPr marL="6279" marR="6279" marT="6279" marB="0" anchor="ctr"/>
                </a:tc>
                <a:tc>
                  <a:txBody>
                    <a:bodyPr/>
                    <a:lstStyle/>
                    <a:p>
                      <a:pPr algn="l" fontAlgn="ctr"/>
                      <a:r>
                        <a:rPr lang="en-US" sz="800" u="none" strike="noStrike" dirty="0">
                          <a:effectLst/>
                        </a:rPr>
                        <a:t>Government Assistance – No Specific Relation to Operating Activities</a:t>
                      </a:r>
                      <a:endParaRPr lang="en-US"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dirty="0">
                          <a:effectLst/>
                        </a:rPr>
                        <a:t>TMS Yorum 10 </a:t>
                      </a:r>
                      <a:endParaRPr lang="tr-TR"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a:effectLst/>
                        </a:rPr>
                        <a:t>Devlet Yardımları – İşletme Faaliyetleri İle Özel Bir İlişkisi Bulunmayanlar</a:t>
                      </a:r>
                      <a:endParaRPr lang="tr-TR" sz="800" b="0" i="0" u="none" strike="noStrike">
                        <a:solidFill>
                          <a:srgbClr val="000000"/>
                        </a:solidFill>
                        <a:effectLst/>
                        <a:latin typeface="Arial"/>
                      </a:endParaRPr>
                    </a:p>
                  </a:txBody>
                  <a:tcPr marL="6279" marR="6279" marT="6279" marB="0" anchor="ctr"/>
                </a:tc>
              </a:tr>
              <a:tr h="126835">
                <a:tc>
                  <a:txBody>
                    <a:bodyPr/>
                    <a:lstStyle/>
                    <a:p>
                      <a:pPr algn="l" fontAlgn="ctr"/>
                      <a:r>
                        <a:rPr lang="tr-TR" sz="800" u="none" strike="noStrike" dirty="0">
                          <a:effectLst/>
                        </a:rPr>
                        <a:t>SIC-15</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Operating </a:t>
                      </a:r>
                      <a:r>
                        <a:rPr lang="tr-TR" sz="800" u="none" strike="noStrike" dirty="0" err="1">
                          <a:effectLst/>
                        </a:rPr>
                        <a:t>Leases</a:t>
                      </a:r>
                      <a:r>
                        <a:rPr lang="tr-TR" sz="800" u="none" strike="noStrike" dirty="0">
                          <a:effectLst/>
                        </a:rPr>
                        <a:t> – </a:t>
                      </a:r>
                      <a:r>
                        <a:rPr lang="tr-TR" sz="800" u="none" strike="noStrike" dirty="0" err="1">
                          <a:effectLst/>
                        </a:rPr>
                        <a:t>Incentives</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TMS Yorum 15</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 Faaliyet Kiralamaları- Teşvikler</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251158">
                <a:tc>
                  <a:txBody>
                    <a:bodyPr/>
                    <a:lstStyle/>
                    <a:p>
                      <a:pPr algn="l" fontAlgn="ctr"/>
                      <a:r>
                        <a:rPr lang="tr-TR" sz="800" u="none" strike="noStrike">
                          <a:effectLst/>
                        </a:rPr>
                        <a:t>SIC-25</a:t>
                      </a:r>
                      <a:endParaRPr lang="tr-TR" sz="800" b="0" i="0" u="none" strike="noStrike">
                        <a:solidFill>
                          <a:srgbClr val="000000"/>
                        </a:solidFill>
                        <a:effectLst/>
                        <a:latin typeface="Arial"/>
                      </a:endParaRPr>
                    </a:p>
                  </a:txBody>
                  <a:tcPr marL="6279" marR="6279" marT="6279" marB="0" anchor="ctr"/>
                </a:tc>
                <a:tc>
                  <a:txBody>
                    <a:bodyPr/>
                    <a:lstStyle/>
                    <a:p>
                      <a:pPr algn="l" fontAlgn="ctr"/>
                      <a:r>
                        <a:rPr lang="en-US" sz="800" u="none" strike="noStrike">
                          <a:effectLst/>
                        </a:rPr>
                        <a:t>Income Taxes – Changes in the Tax Status of an Enterprise or its Shareholders</a:t>
                      </a:r>
                      <a:endParaRPr lang="en-US"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a:effectLst/>
                        </a:rPr>
                        <a:t>TMS Yorum 25</a:t>
                      </a:r>
                      <a:endParaRPr lang="tr-TR"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a:effectLst/>
                        </a:rPr>
                        <a:t>Gelir Vergileri – İşletmenin Veya Hissedarlarının Vergi Statüsünde Değişiklikler</a:t>
                      </a:r>
                      <a:endParaRPr lang="tr-TR" sz="800" b="0" i="0" u="none" strike="noStrike">
                        <a:solidFill>
                          <a:srgbClr val="000000"/>
                        </a:solidFill>
                        <a:effectLst/>
                        <a:latin typeface="Arial"/>
                      </a:endParaRPr>
                    </a:p>
                  </a:txBody>
                  <a:tcPr marL="6279" marR="6279" marT="6279" marB="0" anchor="ctr"/>
                </a:tc>
              </a:tr>
              <a:tr h="251158">
                <a:tc>
                  <a:txBody>
                    <a:bodyPr/>
                    <a:lstStyle/>
                    <a:p>
                      <a:pPr algn="l" fontAlgn="ctr"/>
                      <a:r>
                        <a:rPr lang="tr-TR" sz="800" u="none" strike="noStrike" dirty="0">
                          <a:effectLst/>
                        </a:rPr>
                        <a:t>SIC-27</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800" u="none" strike="noStrike" dirty="0">
                          <a:effectLst/>
                        </a:rPr>
                        <a:t>Evaluating the Substance of Transactions in the Legal Form of a Lease</a:t>
                      </a:r>
                      <a:endParaRPr lang="en-US"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TMS Yorum 27</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Yasal Açıdan Kiralama Görünümündeki İşlemlerin Özünün Değerlendirilmesi</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800" u="none" strike="noStrike">
                          <a:effectLst/>
                        </a:rPr>
                        <a:t>SIC-29</a:t>
                      </a:r>
                      <a:endParaRPr lang="tr-TR"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dirty="0" err="1">
                          <a:effectLst/>
                        </a:rPr>
                        <a:t>Disclosure</a:t>
                      </a:r>
                      <a:r>
                        <a:rPr lang="tr-TR" sz="800" u="none" strike="noStrike" dirty="0">
                          <a:effectLst/>
                        </a:rPr>
                        <a:t> – Service </a:t>
                      </a:r>
                      <a:r>
                        <a:rPr lang="tr-TR" sz="800" u="none" strike="noStrike" dirty="0" err="1">
                          <a:effectLst/>
                        </a:rPr>
                        <a:t>Concession</a:t>
                      </a:r>
                      <a:r>
                        <a:rPr lang="tr-TR" sz="800" u="none" strike="noStrike" dirty="0">
                          <a:effectLst/>
                        </a:rPr>
                        <a:t> </a:t>
                      </a:r>
                      <a:r>
                        <a:rPr lang="tr-TR" sz="800" u="none" strike="noStrike" dirty="0" err="1">
                          <a:effectLst/>
                        </a:rPr>
                        <a:t>Arrangements</a:t>
                      </a:r>
                      <a:endParaRPr lang="tr-TR"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dirty="0">
                          <a:effectLst/>
                        </a:rPr>
                        <a:t>TMS Yorum 29</a:t>
                      </a:r>
                      <a:endParaRPr lang="tr-TR" sz="800" b="0" i="0" u="none" strike="noStrike" dirty="0">
                        <a:solidFill>
                          <a:srgbClr val="000000"/>
                        </a:solidFill>
                        <a:effectLst/>
                        <a:latin typeface="Arial"/>
                      </a:endParaRPr>
                    </a:p>
                  </a:txBody>
                  <a:tcPr marL="6279" marR="6279" marT="6279" marB="0" anchor="ctr"/>
                </a:tc>
                <a:tc>
                  <a:txBody>
                    <a:bodyPr/>
                    <a:lstStyle/>
                    <a:p>
                      <a:pPr algn="l" fontAlgn="ctr"/>
                      <a:r>
                        <a:rPr lang="tr-TR" sz="800" u="none" strike="noStrike">
                          <a:effectLst/>
                        </a:rPr>
                        <a:t> İmtiyazlı Hizmet Anlaşmaları – Açıklamalar</a:t>
                      </a:r>
                      <a:endParaRPr lang="tr-TR" sz="800" b="0" i="0" u="none" strike="noStrike">
                        <a:solidFill>
                          <a:srgbClr val="000000"/>
                        </a:solidFill>
                        <a:effectLst/>
                        <a:latin typeface="Arial"/>
                      </a:endParaRPr>
                    </a:p>
                  </a:txBody>
                  <a:tcPr marL="6279" marR="6279" marT="6279" marB="0" anchor="ctr"/>
                </a:tc>
              </a:tr>
              <a:tr h="126835">
                <a:tc>
                  <a:txBody>
                    <a:bodyPr/>
                    <a:lstStyle/>
                    <a:p>
                      <a:pPr algn="l" fontAlgn="ctr"/>
                      <a:r>
                        <a:rPr lang="tr-TR" sz="800" u="none" strike="noStrike" dirty="0">
                          <a:effectLst/>
                        </a:rPr>
                        <a:t>SIC-31</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en-US" sz="800" u="none" strike="noStrike" dirty="0">
                          <a:effectLst/>
                        </a:rPr>
                        <a:t>Revenue – Barter Transactions Involving Advertising Services</a:t>
                      </a:r>
                      <a:endParaRPr lang="en-US"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TMS Yorum 31</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c>
                  <a:txBody>
                    <a:bodyPr/>
                    <a:lstStyle/>
                    <a:p>
                      <a:pPr algn="l" fontAlgn="ctr"/>
                      <a:r>
                        <a:rPr lang="tr-TR" sz="800" u="none" strike="noStrike" dirty="0">
                          <a:effectLst/>
                        </a:rPr>
                        <a:t>Hasılat – Reklam Hizmetleri İçeren Takas (</a:t>
                      </a:r>
                      <a:r>
                        <a:rPr lang="tr-TR" sz="800" u="none" strike="noStrike" dirty="0" err="1">
                          <a:effectLst/>
                        </a:rPr>
                        <a:t>Barter</a:t>
                      </a:r>
                      <a:r>
                        <a:rPr lang="tr-TR" sz="800" u="none" strike="noStrike" dirty="0">
                          <a:effectLst/>
                        </a:rPr>
                        <a:t>) İşlemleri</a:t>
                      </a:r>
                      <a:endParaRPr lang="tr-TR" sz="800" b="0" i="0" u="none" strike="noStrike" dirty="0">
                        <a:solidFill>
                          <a:srgbClr val="000000"/>
                        </a:solidFill>
                        <a:effectLst/>
                        <a:latin typeface="Arial"/>
                      </a:endParaRPr>
                    </a:p>
                  </a:txBody>
                  <a:tcPr marL="6279" marR="6279" marT="6279" marB="0" anchor="ctr">
                    <a:solidFill>
                      <a:schemeClr val="bg1">
                        <a:lumMod val="75000"/>
                      </a:schemeClr>
                    </a:solidFill>
                  </a:tcPr>
                </a:tc>
              </a:tr>
              <a:tr h="126835">
                <a:tc>
                  <a:txBody>
                    <a:bodyPr/>
                    <a:lstStyle/>
                    <a:p>
                      <a:pPr algn="l" fontAlgn="ctr"/>
                      <a:r>
                        <a:rPr lang="tr-TR" sz="800" u="none" strike="noStrike">
                          <a:effectLst/>
                        </a:rPr>
                        <a:t>SIC-32</a:t>
                      </a:r>
                      <a:endParaRPr lang="tr-TR" sz="800" b="0" i="0" u="none" strike="noStrike">
                        <a:solidFill>
                          <a:srgbClr val="000000"/>
                        </a:solidFill>
                        <a:effectLst/>
                        <a:latin typeface="Arial"/>
                      </a:endParaRPr>
                    </a:p>
                  </a:txBody>
                  <a:tcPr marL="6279" marR="6279" marT="6279" marB="0" anchor="ctr"/>
                </a:tc>
                <a:tc>
                  <a:txBody>
                    <a:bodyPr/>
                    <a:lstStyle/>
                    <a:p>
                      <a:pPr algn="l" fontAlgn="ctr"/>
                      <a:r>
                        <a:rPr lang="en-US" sz="800" u="none" strike="noStrike">
                          <a:effectLst/>
                        </a:rPr>
                        <a:t>Intangible Assets – Web Site Costs</a:t>
                      </a:r>
                      <a:endParaRPr lang="en-US"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a:effectLst/>
                        </a:rPr>
                        <a:t>TMS Yorum 32</a:t>
                      </a:r>
                      <a:endParaRPr lang="tr-TR" sz="800" b="0" i="0" u="none" strike="noStrike">
                        <a:solidFill>
                          <a:srgbClr val="000000"/>
                        </a:solidFill>
                        <a:effectLst/>
                        <a:latin typeface="Arial"/>
                      </a:endParaRPr>
                    </a:p>
                  </a:txBody>
                  <a:tcPr marL="6279" marR="6279" marT="6279" marB="0" anchor="ctr"/>
                </a:tc>
                <a:tc>
                  <a:txBody>
                    <a:bodyPr/>
                    <a:lstStyle/>
                    <a:p>
                      <a:pPr algn="l" fontAlgn="ctr"/>
                      <a:r>
                        <a:rPr lang="tr-TR" sz="800" u="none" strike="noStrike" dirty="0">
                          <a:effectLst/>
                        </a:rPr>
                        <a:t>Maddi Olmayan Duran Varlıklar – İnternet Sitesi Maliyetleri</a:t>
                      </a:r>
                      <a:endParaRPr lang="tr-TR" sz="800" b="0" i="0" u="none" strike="noStrike" dirty="0">
                        <a:solidFill>
                          <a:srgbClr val="000000"/>
                        </a:solidFill>
                        <a:effectLst/>
                        <a:latin typeface="Arial"/>
                      </a:endParaRPr>
                    </a:p>
                  </a:txBody>
                  <a:tcPr marL="6279" marR="6279" marT="6279" marB="0" anchor="ctr"/>
                </a:tc>
              </a:tr>
            </a:tbl>
          </a:graphicData>
        </a:graphic>
      </p:graphicFrame>
    </p:spTree>
    <p:extLst>
      <p:ext uri="{BB962C8B-B14F-4D97-AF65-F5344CB8AC3E}">
        <p14:creationId xmlns:p14="http://schemas.microsoft.com/office/powerpoint/2010/main" val="6471374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TMS/</a:t>
            </a:r>
            <a:r>
              <a:rPr lang="tr-TR" b="1" dirty="0" err="1" smtClean="0"/>
              <a:t>TFRS’lerin</a:t>
            </a:r>
            <a:r>
              <a:rPr lang="tr-TR" b="1" dirty="0" smtClean="0"/>
              <a:t> </a:t>
            </a:r>
            <a:r>
              <a:rPr lang="tr-TR" b="1" dirty="0" smtClean="0"/>
              <a:t>Uygulanması </a:t>
            </a:r>
            <a:r>
              <a:rPr lang="tr-TR" b="1" dirty="0" smtClean="0"/>
              <a:t>Konulu Çalışmalar</a:t>
            </a:r>
            <a:endParaRPr lang="tr-TR" b="1" dirty="0"/>
          </a:p>
        </p:txBody>
      </p:sp>
      <p:sp>
        <p:nvSpPr>
          <p:cNvPr id="3" name="İçerik Yer Tutucusu 2"/>
          <p:cNvSpPr>
            <a:spLocks noGrp="1"/>
          </p:cNvSpPr>
          <p:nvPr>
            <p:ph idx="1"/>
          </p:nvPr>
        </p:nvSpPr>
        <p:spPr>
          <a:xfrm>
            <a:off x="251520" y="1556792"/>
            <a:ext cx="8712968" cy="4525963"/>
          </a:xfrm>
        </p:spPr>
        <p:txBody>
          <a:bodyPr>
            <a:normAutofit/>
          </a:bodyPr>
          <a:lstStyle/>
          <a:p>
            <a:r>
              <a:rPr lang="tr-TR" sz="2000" dirty="0" smtClean="0"/>
              <a:t>Standartların </a:t>
            </a:r>
            <a:r>
              <a:rPr lang="tr-TR" sz="2000" dirty="0"/>
              <a:t>teknik ve </a:t>
            </a:r>
            <a:r>
              <a:rPr lang="tr-TR" sz="2000" dirty="0" smtClean="0"/>
              <a:t>karmaşık </a:t>
            </a:r>
            <a:r>
              <a:rPr lang="tr-TR" sz="2000" dirty="0"/>
              <a:t>yapısı, </a:t>
            </a:r>
            <a:endParaRPr lang="tr-TR" sz="2000" dirty="0" smtClean="0"/>
          </a:p>
          <a:p>
            <a:r>
              <a:rPr lang="tr-TR" sz="2000" dirty="0" smtClean="0"/>
              <a:t>Eğitime </a:t>
            </a:r>
            <a:r>
              <a:rPr lang="tr-TR" sz="2000" dirty="0"/>
              <a:t>olan gereksinim, </a:t>
            </a:r>
            <a:endParaRPr lang="tr-TR" sz="2000" dirty="0" smtClean="0"/>
          </a:p>
          <a:p>
            <a:r>
              <a:rPr lang="tr-TR" sz="2000" dirty="0"/>
              <a:t>K</a:t>
            </a:r>
            <a:r>
              <a:rPr lang="tr-TR" sz="2000" dirty="0" smtClean="0"/>
              <a:t>ural </a:t>
            </a:r>
            <a:r>
              <a:rPr lang="tr-TR" sz="2000" dirty="0"/>
              <a:t>esaslı muhasebeden </a:t>
            </a:r>
            <a:r>
              <a:rPr lang="tr-TR" sz="2000" dirty="0" smtClean="0"/>
              <a:t>ilke esaslı </a:t>
            </a:r>
            <a:r>
              <a:rPr lang="tr-TR" sz="2000" dirty="0"/>
              <a:t>muhasebeye geçişin getirdiği sıkıntılar, </a:t>
            </a:r>
            <a:endParaRPr lang="tr-TR" sz="2000" dirty="0" smtClean="0"/>
          </a:p>
          <a:p>
            <a:r>
              <a:rPr lang="tr-TR" sz="2000" dirty="0"/>
              <a:t>Ş</a:t>
            </a:r>
            <a:r>
              <a:rPr lang="tr-TR" sz="2000" dirty="0" smtClean="0"/>
              <a:t>effaflık </a:t>
            </a:r>
            <a:r>
              <a:rPr lang="tr-TR" sz="2000" dirty="0"/>
              <a:t>sorunları, gerçeğe </a:t>
            </a:r>
            <a:r>
              <a:rPr lang="tr-TR" sz="2000" dirty="0" smtClean="0"/>
              <a:t>uygun </a:t>
            </a:r>
            <a:r>
              <a:rPr lang="tr-TR" sz="2000" dirty="0"/>
              <a:t>değer hesaplamalarının karışıklıklara yol açması, </a:t>
            </a:r>
            <a:endParaRPr lang="tr-TR" sz="2000" dirty="0" smtClean="0"/>
          </a:p>
          <a:p>
            <a:r>
              <a:rPr lang="tr-TR" sz="2000" dirty="0"/>
              <a:t>S</a:t>
            </a:r>
            <a:r>
              <a:rPr lang="tr-TR" sz="2000" dirty="0" smtClean="0"/>
              <a:t>tandartların </a:t>
            </a:r>
            <a:r>
              <a:rPr lang="tr-TR" sz="2000" dirty="0"/>
              <a:t>sık sık </a:t>
            </a:r>
            <a:r>
              <a:rPr lang="tr-TR" sz="2000" dirty="0" smtClean="0"/>
              <a:t>revize </a:t>
            </a:r>
            <a:r>
              <a:rPr lang="tr-TR" sz="2000" dirty="0"/>
              <a:t>edilmesi, </a:t>
            </a:r>
            <a:endParaRPr lang="tr-TR" sz="2000" dirty="0" smtClean="0"/>
          </a:p>
          <a:p>
            <a:r>
              <a:rPr lang="tr-TR" sz="2000" dirty="0"/>
              <a:t>V</a:t>
            </a:r>
            <a:r>
              <a:rPr lang="tr-TR" sz="2000" dirty="0" smtClean="0"/>
              <a:t>ergisel </a:t>
            </a:r>
            <a:r>
              <a:rPr lang="tr-TR" sz="2000" dirty="0"/>
              <a:t>kaygıların ön planda tutulması ve yatırımcı istek ve </a:t>
            </a:r>
            <a:r>
              <a:rPr lang="tr-TR" sz="2000" dirty="0" smtClean="0"/>
              <a:t>beklentilerinin </a:t>
            </a:r>
            <a:r>
              <a:rPr lang="tr-TR" sz="2000" dirty="0"/>
              <a:t>değişmesi, </a:t>
            </a:r>
            <a:endParaRPr lang="tr-TR" sz="2000" dirty="0" smtClean="0"/>
          </a:p>
          <a:p>
            <a:r>
              <a:rPr lang="tr-TR" sz="2000" dirty="0"/>
              <a:t>V</a:t>
            </a:r>
            <a:r>
              <a:rPr lang="tr-TR" sz="2000" dirty="0" smtClean="0"/>
              <a:t>ergi kanunlarının </a:t>
            </a:r>
            <a:r>
              <a:rPr lang="tr-TR" sz="2000" dirty="0"/>
              <a:t>sürekli değişmesi, </a:t>
            </a:r>
            <a:endParaRPr lang="tr-TR" sz="2000" dirty="0" smtClean="0"/>
          </a:p>
          <a:p>
            <a:r>
              <a:rPr lang="tr-TR" sz="2000" dirty="0" smtClean="0"/>
              <a:t>Muhasebe </a:t>
            </a:r>
            <a:r>
              <a:rPr lang="tr-TR" sz="2000" dirty="0"/>
              <a:t>Sistemi Uygulama Genel </a:t>
            </a:r>
            <a:r>
              <a:rPr lang="tr-TR" sz="2000" dirty="0" smtClean="0"/>
              <a:t>Tebliği’nin revize </a:t>
            </a:r>
            <a:r>
              <a:rPr lang="tr-TR" sz="2000" dirty="0"/>
              <a:t>edilmesi gerekliliği </a:t>
            </a:r>
            <a:endParaRPr lang="tr-TR" sz="2000" dirty="0" smtClean="0"/>
          </a:p>
          <a:p>
            <a:pPr marL="0" indent="0">
              <a:buNone/>
            </a:pPr>
            <a:r>
              <a:rPr lang="tr-TR" sz="2000" dirty="0" smtClean="0"/>
              <a:t>TMS/TFRS </a:t>
            </a:r>
            <a:r>
              <a:rPr lang="tr-TR" sz="2000" dirty="0"/>
              <a:t>uygulamasını etkileyen sorunlar </a:t>
            </a:r>
            <a:r>
              <a:rPr lang="tr-TR" sz="2000" dirty="0" smtClean="0"/>
              <a:t>olarak sayılabilir (</a:t>
            </a:r>
            <a:r>
              <a:rPr lang="tr-TR" sz="2000" dirty="0"/>
              <a:t>Gönen-</a:t>
            </a:r>
            <a:r>
              <a:rPr lang="tr-TR" sz="2000" dirty="0" err="1"/>
              <a:t>Uğurluel</a:t>
            </a:r>
            <a:r>
              <a:rPr lang="tr-TR" sz="2000" dirty="0"/>
              <a:t>, </a:t>
            </a:r>
            <a:r>
              <a:rPr lang="tr-TR" sz="2000" dirty="0" smtClean="0"/>
              <a:t>2007)</a:t>
            </a:r>
            <a:endParaRPr lang="tr-TR" sz="2000" dirty="0"/>
          </a:p>
        </p:txBody>
      </p:sp>
    </p:spTree>
    <p:extLst>
      <p:ext uri="{BB962C8B-B14F-4D97-AF65-F5344CB8AC3E}">
        <p14:creationId xmlns:p14="http://schemas.microsoft.com/office/powerpoint/2010/main" val="23732055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TMS/</a:t>
            </a:r>
            <a:r>
              <a:rPr lang="tr-TR" b="1" dirty="0" err="1"/>
              <a:t>TFRS’lerin</a:t>
            </a:r>
            <a:r>
              <a:rPr lang="tr-TR" b="1" dirty="0"/>
              <a:t> </a:t>
            </a:r>
            <a:r>
              <a:rPr lang="tr-TR" b="1" dirty="0" smtClean="0"/>
              <a:t>Uygulanması </a:t>
            </a:r>
            <a:r>
              <a:rPr lang="tr-TR" b="1" dirty="0"/>
              <a:t>Konulu Çalışmalar</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Meslek mensuplarının </a:t>
            </a:r>
            <a:r>
              <a:rPr lang="tr-TR" dirty="0"/>
              <a:t>büyük </a:t>
            </a:r>
            <a:r>
              <a:rPr lang="tr-TR" dirty="0" smtClean="0"/>
              <a:t>kısmı; </a:t>
            </a:r>
            <a:r>
              <a:rPr lang="tr-TR" dirty="0"/>
              <a:t>muhasebe standartları konusunda eğitimlerinin yeterli olmadığı ve eğitim kurumlarının standartların </a:t>
            </a:r>
            <a:r>
              <a:rPr lang="tr-TR" dirty="0" smtClean="0"/>
              <a:t>uygulamaları konusunda </a:t>
            </a:r>
            <a:r>
              <a:rPr lang="tr-TR" dirty="0"/>
              <a:t>yeterli çalışmalar yapmadığı görüşünde olduğunu belirtmiştir. </a:t>
            </a:r>
          </a:p>
          <a:p>
            <a:r>
              <a:rPr lang="tr-TR" dirty="0"/>
              <a:t>Ayrıca muhasebe meslek mensupları standartların uygulanmasının </a:t>
            </a:r>
            <a:r>
              <a:rPr lang="tr-TR" dirty="0" err="1" smtClean="0"/>
              <a:t>karşılaştırılabilirliği</a:t>
            </a:r>
            <a:r>
              <a:rPr lang="tr-TR" dirty="0" smtClean="0"/>
              <a:t> </a:t>
            </a:r>
            <a:r>
              <a:rPr lang="tr-TR" dirty="0"/>
              <a:t>ve tekdüzeliği sağlayacağını, standartların </a:t>
            </a:r>
            <a:r>
              <a:rPr lang="tr-TR" dirty="0" smtClean="0"/>
              <a:t>uygulanması ile </a:t>
            </a:r>
            <a:r>
              <a:rPr lang="tr-TR" dirty="0"/>
              <a:t>birlikte iş yüklerinin artacağı ve muhasebe mesleğine verilen </a:t>
            </a:r>
            <a:r>
              <a:rPr lang="tr-TR" dirty="0" smtClean="0"/>
              <a:t>önemin artacağını </a:t>
            </a:r>
            <a:r>
              <a:rPr lang="tr-TR" dirty="0"/>
              <a:t>ifade </a:t>
            </a:r>
            <a:r>
              <a:rPr lang="tr-TR" dirty="0" smtClean="0"/>
              <a:t>etmiştir. </a:t>
            </a:r>
            <a:r>
              <a:rPr lang="tr-TR" dirty="0"/>
              <a:t>(Bekçi, </a:t>
            </a:r>
            <a:r>
              <a:rPr lang="tr-TR" dirty="0" smtClean="0"/>
              <a:t>2007)</a:t>
            </a:r>
            <a:endParaRPr lang="tr-TR" dirty="0"/>
          </a:p>
        </p:txBody>
      </p:sp>
    </p:spTree>
    <p:extLst>
      <p:ext uri="{BB962C8B-B14F-4D97-AF65-F5344CB8AC3E}">
        <p14:creationId xmlns:p14="http://schemas.microsoft.com/office/powerpoint/2010/main" val="29058580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TMS/</a:t>
            </a:r>
            <a:r>
              <a:rPr lang="tr-TR" b="1" dirty="0" err="1"/>
              <a:t>TFRS’lerin</a:t>
            </a:r>
            <a:r>
              <a:rPr lang="tr-TR" b="1" dirty="0"/>
              <a:t> </a:t>
            </a:r>
            <a:r>
              <a:rPr lang="tr-TR" b="1" dirty="0" smtClean="0"/>
              <a:t>Uygulanması </a:t>
            </a:r>
            <a:r>
              <a:rPr lang="tr-TR" b="1" dirty="0"/>
              <a:t>Konulu Çalışmalar</a:t>
            </a:r>
            <a:endParaRPr lang="tr-TR" dirty="0"/>
          </a:p>
        </p:txBody>
      </p:sp>
      <p:sp>
        <p:nvSpPr>
          <p:cNvPr id="3" name="İçerik Yer Tutucusu 2"/>
          <p:cNvSpPr>
            <a:spLocks noGrp="1"/>
          </p:cNvSpPr>
          <p:nvPr>
            <p:ph idx="1"/>
          </p:nvPr>
        </p:nvSpPr>
        <p:spPr/>
        <p:txBody>
          <a:bodyPr>
            <a:normAutofit/>
          </a:bodyPr>
          <a:lstStyle/>
          <a:p>
            <a:r>
              <a:rPr lang="tr-TR" dirty="0" smtClean="0"/>
              <a:t>Muhasebeden </a:t>
            </a:r>
            <a:r>
              <a:rPr lang="tr-TR" dirty="0"/>
              <a:t>sorumlu yöneticilerin; Türkiye Finansal Raporlama </a:t>
            </a:r>
            <a:r>
              <a:rPr lang="tr-TR" dirty="0" smtClean="0"/>
              <a:t>Standartları </a:t>
            </a:r>
            <a:r>
              <a:rPr lang="tr-TR" dirty="0"/>
              <a:t>konusunda yeterli bilgiye sahip olmadıkları ancak </a:t>
            </a:r>
            <a:r>
              <a:rPr lang="tr-TR" dirty="0" smtClean="0"/>
              <a:t>yararları konusunda </a:t>
            </a:r>
            <a:r>
              <a:rPr lang="tr-TR" dirty="0"/>
              <a:t>olumlu görüşlere sahip oldukları, KOBİ’lere uygun </a:t>
            </a:r>
            <a:r>
              <a:rPr lang="tr-TR" dirty="0" smtClean="0"/>
              <a:t>farklı muhasebe standartlarının </a:t>
            </a:r>
            <a:r>
              <a:rPr lang="tr-TR" dirty="0"/>
              <a:t>hazırlanması gerektiği düşüncesindedirler </a:t>
            </a:r>
            <a:r>
              <a:rPr lang="tr-TR" dirty="0" smtClean="0"/>
              <a:t>(</a:t>
            </a:r>
            <a:r>
              <a:rPr lang="tr-TR" dirty="0"/>
              <a:t>Özdemir, </a:t>
            </a:r>
            <a:r>
              <a:rPr lang="tr-TR" dirty="0" smtClean="0"/>
              <a:t>2007)</a:t>
            </a:r>
            <a:endParaRPr lang="tr-TR" dirty="0"/>
          </a:p>
        </p:txBody>
      </p:sp>
    </p:spTree>
    <p:extLst>
      <p:ext uri="{BB962C8B-B14F-4D97-AF65-F5344CB8AC3E}">
        <p14:creationId xmlns:p14="http://schemas.microsoft.com/office/powerpoint/2010/main" val="276223145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TMS/</a:t>
            </a:r>
            <a:r>
              <a:rPr lang="tr-TR" b="1" dirty="0" err="1"/>
              <a:t>TFRS’lerin</a:t>
            </a:r>
            <a:r>
              <a:rPr lang="tr-TR" b="1" dirty="0"/>
              <a:t> </a:t>
            </a:r>
            <a:r>
              <a:rPr lang="tr-TR" b="1" dirty="0" smtClean="0"/>
              <a:t>Uygulanması </a:t>
            </a:r>
            <a:r>
              <a:rPr lang="tr-TR" b="1" dirty="0"/>
              <a:t>Konulu Çalışmalar</a:t>
            </a:r>
            <a:endParaRPr lang="tr-TR" dirty="0"/>
          </a:p>
        </p:txBody>
      </p:sp>
      <p:sp>
        <p:nvSpPr>
          <p:cNvPr id="3" name="İçerik Yer Tutucusu 2"/>
          <p:cNvSpPr>
            <a:spLocks noGrp="1"/>
          </p:cNvSpPr>
          <p:nvPr>
            <p:ph idx="1"/>
          </p:nvPr>
        </p:nvSpPr>
        <p:spPr/>
        <p:txBody>
          <a:bodyPr>
            <a:normAutofit fontScale="77500" lnSpcReduction="20000"/>
          </a:bodyPr>
          <a:lstStyle/>
          <a:p>
            <a:r>
              <a:rPr lang="tr-TR" dirty="0"/>
              <a:t>Yeminli Mali </a:t>
            </a:r>
            <a:r>
              <a:rPr lang="tr-TR" dirty="0" smtClean="0"/>
              <a:t>Müşavirlere </a:t>
            </a:r>
            <a:r>
              <a:rPr lang="tr-TR" dirty="0"/>
              <a:t>yaptığı anket sonucuna </a:t>
            </a:r>
            <a:r>
              <a:rPr lang="tr-TR" dirty="0" smtClean="0"/>
              <a:t>göre</a:t>
            </a:r>
            <a:r>
              <a:rPr lang="tr-TR" dirty="0"/>
              <a:t>; katılımcıların yarıya yakın kısmı, standartlara ilişkin orta düzeyde </a:t>
            </a:r>
            <a:r>
              <a:rPr lang="tr-TR" dirty="0" smtClean="0"/>
              <a:t>bilgi sahibi </a:t>
            </a:r>
            <a:r>
              <a:rPr lang="tr-TR" dirty="0"/>
              <a:t>olduklarını, %90’lık kısmınınsa orta-üst düzeyde bilgi </a:t>
            </a:r>
            <a:r>
              <a:rPr lang="tr-TR" dirty="0" smtClean="0"/>
              <a:t>sahibi olduklarını </a:t>
            </a:r>
            <a:r>
              <a:rPr lang="tr-TR" dirty="0"/>
              <a:t>ifade etmiştir. </a:t>
            </a:r>
            <a:endParaRPr lang="tr-TR" dirty="0" smtClean="0"/>
          </a:p>
          <a:p>
            <a:endParaRPr lang="tr-TR" dirty="0"/>
          </a:p>
          <a:p>
            <a:r>
              <a:rPr lang="tr-TR" dirty="0" smtClean="0"/>
              <a:t>TMS/</a:t>
            </a:r>
            <a:r>
              <a:rPr lang="tr-TR" dirty="0" err="1" smtClean="0"/>
              <a:t>TFRS’lerin</a:t>
            </a:r>
            <a:r>
              <a:rPr lang="tr-TR" dirty="0" smtClean="0"/>
              <a:t> </a:t>
            </a:r>
            <a:r>
              <a:rPr lang="tr-TR" dirty="0"/>
              <a:t>uygulanmasında yaşanan sorunlar </a:t>
            </a:r>
            <a:r>
              <a:rPr lang="tr-TR" dirty="0" smtClean="0"/>
              <a:t>olarak</a:t>
            </a:r>
            <a:r>
              <a:rPr lang="tr-TR" dirty="0"/>
              <a:t>; insan kaynakları ve bilişim sorunları, standartların içeriğinden </a:t>
            </a:r>
            <a:r>
              <a:rPr lang="tr-TR" dirty="0" smtClean="0"/>
              <a:t>ve yasal </a:t>
            </a:r>
            <a:r>
              <a:rPr lang="tr-TR" dirty="0"/>
              <a:t>alt yapıdan kaynaklanan, işletmelerin içyapılarından ve denetim </a:t>
            </a:r>
            <a:r>
              <a:rPr lang="tr-TR" dirty="0" smtClean="0"/>
              <a:t>mekanizmasından </a:t>
            </a:r>
            <a:r>
              <a:rPr lang="tr-TR" dirty="0"/>
              <a:t>kaynaklanan sorunlar olarak üç başlıkta toplanmıştır. </a:t>
            </a:r>
            <a:r>
              <a:rPr lang="tr-TR" dirty="0" smtClean="0"/>
              <a:t>Eğitim </a:t>
            </a:r>
            <a:r>
              <a:rPr lang="tr-TR" dirty="0"/>
              <a:t>düzeyinin uygulanmadaki en önemli engel olduğu düşüncesinin </a:t>
            </a:r>
            <a:r>
              <a:rPr lang="tr-TR" dirty="0" smtClean="0"/>
              <a:t>hakim </a:t>
            </a:r>
            <a:r>
              <a:rPr lang="tr-TR" dirty="0"/>
              <a:t>olduğu belirlenmiştir(Evci, </a:t>
            </a:r>
            <a:r>
              <a:rPr lang="tr-TR" dirty="0" smtClean="0"/>
              <a:t>2008)</a:t>
            </a:r>
            <a:endParaRPr lang="tr-TR" dirty="0"/>
          </a:p>
        </p:txBody>
      </p:sp>
    </p:spTree>
    <p:extLst>
      <p:ext uri="{BB962C8B-B14F-4D97-AF65-F5344CB8AC3E}">
        <p14:creationId xmlns:p14="http://schemas.microsoft.com/office/powerpoint/2010/main" val="127431966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TMS/</a:t>
            </a:r>
            <a:r>
              <a:rPr lang="tr-TR" b="1" dirty="0" err="1"/>
              <a:t>TFRS’lerin</a:t>
            </a:r>
            <a:r>
              <a:rPr lang="tr-TR" b="1" dirty="0"/>
              <a:t> Uygulaması Konulu Çalışmalar</a:t>
            </a:r>
            <a:endParaRPr lang="tr-TR" dirty="0"/>
          </a:p>
        </p:txBody>
      </p:sp>
      <p:sp>
        <p:nvSpPr>
          <p:cNvPr id="3" name="İçerik Yer Tutucusu 2"/>
          <p:cNvSpPr>
            <a:spLocks noGrp="1"/>
          </p:cNvSpPr>
          <p:nvPr>
            <p:ph idx="1"/>
          </p:nvPr>
        </p:nvSpPr>
        <p:spPr>
          <a:xfrm>
            <a:off x="467544" y="1556792"/>
            <a:ext cx="8229600" cy="4525963"/>
          </a:xfrm>
        </p:spPr>
        <p:txBody>
          <a:bodyPr>
            <a:normAutofit fontScale="92500" lnSpcReduction="20000"/>
          </a:bodyPr>
          <a:lstStyle/>
          <a:p>
            <a:r>
              <a:rPr lang="tr-TR" dirty="0" smtClean="0"/>
              <a:t>Bağımsız </a:t>
            </a:r>
            <a:r>
              <a:rPr lang="tr-TR" dirty="0"/>
              <a:t>faaliyet </a:t>
            </a:r>
            <a:r>
              <a:rPr lang="tr-TR" dirty="0" smtClean="0"/>
              <a:t>gösteren </a:t>
            </a:r>
            <a:r>
              <a:rPr lang="tr-TR" dirty="0"/>
              <a:t>muhasebe meslek </a:t>
            </a:r>
            <a:r>
              <a:rPr lang="tr-TR" dirty="0" smtClean="0"/>
              <a:t>mensupları, </a:t>
            </a:r>
            <a:r>
              <a:rPr lang="tr-TR" dirty="0"/>
              <a:t>standartlar hakkında eğitimlerini </a:t>
            </a:r>
            <a:r>
              <a:rPr lang="tr-TR" dirty="0" smtClean="0"/>
              <a:t>yetersiz </a:t>
            </a:r>
            <a:r>
              <a:rPr lang="tr-TR" dirty="0"/>
              <a:t>görmektedirler. </a:t>
            </a:r>
            <a:endParaRPr lang="tr-TR" dirty="0" smtClean="0"/>
          </a:p>
          <a:p>
            <a:endParaRPr lang="tr-TR" sz="1200" dirty="0" smtClean="0"/>
          </a:p>
          <a:p>
            <a:r>
              <a:rPr lang="tr-TR" dirty="0" smtClean="0"/>
              <a:t>Diğer </a:t>
            </a:r>
            <a:r>
              <a:rPr lang="tr-TR" dirty="0"/>
              <a:t>yandan, meslek mensuplarının genellikle </a:t>
            </a:r>
            <a:r>
              <a:rPr lang="tr-TR" dirty="0" smtClean="0"/>
              <a:t>muhasebe </a:t>
            </a:r>
            <a:r>
              <a:rPr lang="tr-TR" dirty="0"/>
              <a:t>standartlarının uygulamaya geçmesinin finansal tabloların </a:t>
            </a:r>
            <a:r>
              <a:rPr lang="tr-TR" dirty="0" smtClean="0"/>
              <a:t>hazırlanmasında </a:t>
            </a:r>
            <a:r>
              <a:rPr lang="tr-TR" dirty="0"/>
              <a:t>ve sunumunda tekdüzelik sağlayacağı yönünde beklentileri </a:t>
            </a:r>
            <a:r>
              <a:rPr lang="tr-TR" dirty="0" smtClean="0"/>
              <a:t>olduğu </a:t>
            </a:r>
            <a:r>
              <a:rPr lang="tr-TR" dirty="0"/>
              <a:t>tespit edilmiştir. Meslek mensupları standartların uygulamaya </a:t>
            </a:r>
            <a:r>
              <a:rPr lang="tr-TR" dirty="0" smtClean="0"/>
              <a:t>geçmesiyle </a:t>
            </a:r>
            <a:r>
              <a:rPr lang="tr-TR" dirty="0"/>
              <a:t>mesleğin öneminin artacağını düşünmektedirler (Acar </a:t>
            </a:r>
            <a:r>
              <a:rPr lang="tr-TR" dirty="0" smtClean="0"/>
              <a:t>2009). </a:t>
            </a:r>
            <a:endParaRPr lang="tr-TR" dirty="0"/>
          </a:p>
        </p:txBody>
      </p:sp>
    </p:spTree>
    <p:extLst>
      <p:ext uri="{BB962C8B-B14F-4D97-AF65-F5344CB8AC3E}">
        <p14:creationId xmlns:p14="http://schemas.microsoft.com/office/powerpoint/2010/main" val="12391788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TMS/</a:t>
            </a:r>
            <a:r>
              <a:rPr lang="tr-TR" b="1" dirty="0" err="1"/>
              <a:t>TFRS’lerin</a:t>
            </a:r>
            <a:r>
              <a:rPr lang="tr-TR" b="1" dirty="0"/>
              <a:t> Uygulaması Konulu Çalışmalar</a:t>
            </a:r>
            <a:endParaRPr lang="tr-TR" dirty="0"/>
          </a:p>
        </p:txBody>
      </p:sp>
      <p:sp>
        <p:nvSpPr>
          <p:cNvPr id="3" name="İçerik Yer Tutucusu 2"/>
          <p:cNvSpPr>
            <a:spLocks noGrp="1"/>
          </p:cNvSpPr>
          <p:nvPr>
            <p:ph idx="1"/>
          </p:nvPr>
        </p:nvSpPr>
        <p:spPr/>
        <p:txBody>
          <a:bodyPr>
            <a:normAutofit lnSpcReduction="10000"/>
          </a:bodyPr>
          <a:lstStyle/>
          <a:p>
            <a:r>
              <a:rPr lang="tr-TR" dirty="0"/>
              <a:t>Standartların </a:t>
            </a:r>
            <a:r>
              <a:rPr lang="tr-TR" dirty="0" err="1"/>
              <a:t>anlaşılabilirliği</a:t>
            </a:r>
            <a:r>
              <a:rPr lang="tr-TR" dirty="0"/>
              <a:t> faktörü ile uygulama </a:t>
            </a:r>
            <a:r>
              <a:rPr lang="tr-TR" dirty="0" smtClean="0"/>
              <a:t>başarısı arasındaki </a:t>
            </a:r>
            <a:r>
              <a:rPr lang="tr-TR" dirty="0"/>
              <a:t>ilişkide pozitif yönlü çıkmıştır. </a:t>
            </a:r>
            <a:endParaRPr lang="tr-TR" dirty="0" smtClean="0"/>
          </a:p>
          <a:p>
            <a:r>
              <a:rPr lang="tr-TR" dirty="0" smtClean="0"/>
              <a:t>Bu </a:t>
            </a:r>
            <a:r>
              <a:rPr lang="tr-TR" dirty="0"/>
              <a:t>durumda, </a:t>
            </a:r>
            <a:r>
              <a:rPr lang="tr-TR" dirty="0" smtClean="0"/>
              <a:t>mevcut </a:t>
            </a:r>
            <a:r>
              <a:rPr lang="tr-TR" dirty="0"/>
              <a:t>standartların anlam bütünlüğü ve </a:t>
            </a:r>
            <a:r>
              <a:rPr lang="tr-TR" dirty="0" err="1"/>
              <a:t>dilbirliği</a:t>
            </a:r>
            <a:r>
              <a:rPr lang="tr-TR" dirty="0"/>
              <a:t> çerçevesinde tekrar </a:t>
            </a:r>
            <a:r>
              <a:rPr lang="tr-TR" dirty="0" smtClean="0"/>
              <a:t>gözden </a:t>
            </a:r>
            <a:r>
              <a:rPr lang="tr-TR" dirty="0"/>
              <a:t>geçirilmesi gerekir. Çünkü, farklı standartlarda aynı konu, </a:t>
            </a:r>
            <a:r>
              <a:rPr lang="tr-TR" dirty="0" smtClean="0"/>
              <a:t>farklı kelimeler </a:t>
            </a:r>
            <a:r>
              <a:rPr lang="tr-TR" dirty="0"/>
              <a:t>kullanılarak anlatılmıştır. Buda, anlaşılmazlığı tetiklemektedir</a:t>
            </a:r>
            <a:r>
              <a:rPr lang="tr-TR" dirty="0" smtClean="0"/>
              <a:t>. (Çankaya-Dinç-2012)</a:t>
            </a:r>
            <a:endParaRPr lang="tr-TR" dirty="0"/>
          </a:p>
        </p:txBody>
      </p:sp>
    </p:spTree>
    <p:extLst>
      <p:ext uri="{BB962C8B-B14F-4D97-AF65-F5344CB8AC3E}">
        <p14:creationId xmlns:p14="http://schemas.microsoft.com/office/powerpoint/2010/main" val="394566301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TMS/</a:t>
            </a:r>
            <a:r>
              <a:rPr lang="tr-TR" b="1" dirty="0" err="1"/>
              <a:t>TFRS’lerin</a:t>
            </a:r>
            <a:r>
              <a:rPr lang="tr-TR" b="1" dirty="0"/>
              <a:t> Uygulaması Konulu Çalışmalar</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Vergi mevzuatı vergi kaçırmayı önlemeyi hedef almakta ve kural bazlıyken </a:t>
            </a:r>
            <a:r>
              <a:rPr lang="tr-TR" dirty="0" err="1" smtClean="0"/>
              <a:t>IFRS’lerin</a:t>
            </a:r>
            <a:r>
              <a:rPr lang="tr-TR" dirty="0" smtClean="0"/>
              <a:t> kamu çıkarına hizmet ettiği ve ilke bazlı olduğu ifade ediliyor. (Akbulut 2008)</a:t>
            </a:r>
          </a:p>
          <a:p>
            <a:r>
              <a:rPr lang="tr-TR" dirty="0" smtClean="0"/>
              <a:t>Hesap Planının </a:t>
            </a:r>
            <a:r>
              <a:rPr lang="tr-TR" dirty="0" smtClean="0"/>
              <a:t>yetersizdir ve </a:t>
            </a:r>
            <a:r>
              <a:rPr lang="tr-TR" dirty="0" err="1" smtClean="0"/>
              <a:t>TFRS’lere</a:t>
            </a:r>
            <a:r>
              <a:rPr lang="tr-TR" dirty="0" smtClean="0"/>
              <a:t> uygun olarak gözden </a:t>
            </a:r>
            <a:r>
              <a:rPr lang="tr-TR" dirty="0" smtClean="0"/>
              <a:t>geçirilmelidir.</a:t>
            </a:r>
            <a:endParaRPr lang="tr-TR" dirty="0" smtClean="0"/>
          </a:p>
          <a:p>
            <a:r>
              <a:rPr lang="tr-TR" dirty="0" smtClean="0"/>
              <a:t>Finansal Oranların </a:t>
            </a:r>
            <a:r>
              <a:rPr lang="tr-TR" dirty="0" err="1" smtClean="0"/>
              <a:t>IFRS’lerden</a:t>
            </a:r>
            <a:r>
              <a:rPr lang="tr-TR" dirty="0" smtClean="0"/>
              <a:t> önemli ölçüde etkilendiği ve bu nedenle </a:t>
            </a:r>
            <a:r>
              <a:rPr lang="tr-TR" dirty="0" err="1" smtClean="0"/>
              <a:t>karşılaştırılabilirlik</a:t>
            </a:r>
            <a:r>
              <a:rPr lang="tr-TR" dirty="0" smtClean="0"/>
              <a:t> </a:t>
            </a:r>
            <a:r>
              <a:rPr lang="tr-TR" dirty="0" smtClean="0"/>
              <a:t>için </a:t>
            </a:r>
            <a:r>
              <a:rPr lang="tr-TR" dirty="0" smtClean="0"/>
              <a:t>vergi </a:t>
            </a:r>
            <a:r>
              <a:rPr lang="tr-TR" dirty="0" smtClean="0"/>
              <a:t>mevzuatının gözden geçirilmesi gerektiği ifade edilmiştir.</a:t>
            </a:r>
            <a:endParaRPr lang="tr-TR" dirty="0"/>
          </a:p>
        </p:txBody>
      </p:sp>
    </p:spTree>
    <p:extLst>
      <p:ext uri="{BB962C8B-B14F-4D97-AF65-F5344CB8AC3E}">
        <p14:creationId xmlns:p14="http://schemas.microsoft.com/office/powerpoint/2010/main" val="98460433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TMS/</a:t>
            </a:r>
            <a:r>
              <a:rPr lang="tr-TR" b="1" dirty="0" err="1"/>
              <a:t>TFRS’lerin</a:t>
            </a:r>
            <a:r>
              <a:rPr lang="tr-TR" b="1" dirty="0"/>
              <a:t> </a:t>
            </a:r>
            <a:r>
              <a:rPr lang="tr-TR" b="1" dirty="0" smtClean="0"/>
              <a:t>Uygulanması </a:t>
            </a:r>
            <a:r>
              <a:rPr lang="tr-TR" b="1" dirty="0"/>
              <a:t>Konulu Çalışmalar</a:t>
            </a:r>
            <a:endParaRPr lang="tr-TR" dirty="0"/>
          </a:p>
        </p:txBody>
      </p:sp>
      <p:sp>
        <p:nvSpPr>
          <p:cNvPr id="3" name="İçerik Yer Tutucusu 2"/>
          <p:cNvSpPr>
            <a:spLocks noGrp="1"/>
          </p:cNvSpPr>
          <p:nvPr>
            <p:ph idx="1"/>
          </p:nvPr>
        </p:nvSpPr>
        <p:spPr/>
        <p:txBody>
          <a:bodyPr/>
          <a:lstStyle/>
          <a:p>
            <a:r>
              <a:rPr lang="tr-TR" dirty="0" smtClean="0"/>
              <a:t>Şirketler tarafından üst yönetime sunulmak üzere hazırlanan mali analizlerin kalitesinin olumlu etkilenmektedir (Atama ve Cenk 2011) </a:t>
            </a:r>
          </a:p>
          <a:p>
            <a:r>
              <a:rPr lang="tr-TR" dirty="0" smtClean="0"/>
              <a:t>IFRS uygulandıktan sonra, yöneticilerin daha güvenilir finansal rapor ve performans ölçümleri elde ettikleri ve yatırım ve yönetim kararlarının olumlu etkilendiği tespit edilmiştir.</a:t>
            </a:r>
            <a:endParaRPr lang="tr-TR" dirty="0"/>
          </a:p>
        </p:txBody>
      </p:sp>
    </p:spTree>
    <p:extLst>
      <p:ext uri="{BB962C8B-B14F-4D97-AF65-F5344CB8AC3E}">
        <p14:creationId xmlns:p14="http://schemas.microsoft.com/office/powerpoint/2010/main" val="3807566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algn="l"/>
            <a:r>
              <a:rPr lang="tr-TR" b="1" dirty="0"/>
              <a:t>Muhasebe ve Raporlamada Standardizasyon</a:t>
            </a:r>
            <a:endParaRPr lang="tr-TR" b="1" dirty="0"/>
          </a:p>
        </p:txBody>
      </p:sp>
      <p:sp>
        <p:nvSpPr>
          <p:cNvPr id="3" name="İçerik Yer Tutucusu 2"/>
          <p:cNvSpPr>
            <a:spLocks noGrp="1"/>
          </p:cNvSpPr>
          <p:nvPr>
            <p:ph idx="1"/>
          </p:nvPr>
        </p:nvSpPr>
        <p:spPr>
          <a:xfrm>
            <a:off x="395536" y="1412776"/>
            <a:ext cx="8229600" cy="4525963"/>
          </a:xfrm>
        </p:spPr>
        <p:txBody>
          <a:bodyPr>
            <a:normAutofit fontScale="92500" lnSpcReduction="20000"/>
          </a:bodyPr>
          <a:lstStyle/>
          <a:p>
            <a:endParaRPr lang="tr-TR" dirty="0" smtClean="0"/>
          </a:p>
          <a:p>
            <a:r>
              <a:rPr lang="tr-TR" b="1" dirty="0" smtClean="0"/>
              <a:t>Muhasebe </a:t>
            </a:r>
            <a:r>
              <a:rPr lang="tr-TR" b="1" dirty="0"/>
              <a:t>standardı</a:t>
            </a:r>
            <a:r>
              <a:rPr lang="tr-TR" dirty="0"/>
              <a:t>, “mevcut muhasebe uygulamalarını düzenleyen </a:t>
            </a:r>
            <a:r>
              <a:rPr lang="tr-TR" dirty="0" smtClean="0"/>
              <a:t>ve </a:t>
            </a:r>
            <a:r>
              <a:rPr lang="tr-TR" dirty="0"/>
              <a:t>karmaşık işlemlere uygun yaklaşımlar geliştirilirken </a:t>
            </a:r>
            <a:r>
              <a:rPr lang="tr-TR" b="1" dirty="0"/>
              <a:t>referans</a:t>
            </a:r>
            <a:r>
              <a:rPr lang="tr-TR" dirty="0"/>
              <a:t> olarak alınan </a:t>
            </a:r>
            <a:r>
              <a:rPr lang="tr-TR" dirty="0" smtClean="0"/>
              <a:t>düzenlemeler</a:t>
            </a:r>
            <a:r>
              <a:rPr lang="tr-TR" dirty="0"/>
              <a:t>” olarak tanımlanabilir (</a:t>
            </a:r>
            <a:r>
              <a:rPr lang="tr-TR" dirty="0" err="1" smtClean="0"/>
              <a:t>WordNet</a:t>
            </a:r>
            <a:r>
              <a:rPr lang="tr-TR" dirty="0" smtClean="0"/>
              <a:t>). </a:t>
            </a:r>
          </a:p>
          <a:p>
            <a:r>
              <a:rPr lang="tr-TR" dirty="0"/>
              <a:t>Muhasebe verisine atfedilen </a:t>
            </a:r>
            <a:r>
              <a:rPr lang="tr-TR" dirty="0" smtClean="0"/>
              <a:t>değer </a:t>
            </a:r>
            <a:r>
              <a:rPr lang="tr-TR" dirty="0"/>
              <a:t>arttıkça, bu alanın </a:t>
            </a:r>
            <a:r>
              <a:rPr lang="tr-TR" dirty="0" smtClean="0"/>
              <a:t>düzenlenmesine (standartlaşma) ilişkin </a:t>
            </a:r>
            <a:r>
              <a:rPr lang="tr-TR" dirty="0"/>
              <a:t>yenilikler gündeme gelmiştir. </a:t>
            </a:r>
            <a:endParaRPr lang="tr-TR" dirty="0" smtClean="0"/>
          </a:p>
          <a:p>
            <a:r>
              <a:rPr lang="tr-TR" dirty="0" smtClean="0"/>
              <a:t>Kaliteli muhasebe verisine duyulan ihtiyaç ile iş dünyasının ortak bir lisana ihtiyaç duyması</a:t>
            </a:r>
            <a:endParaRPr lang="tr-TR" dirty="0"/>
          </a:p>
        </p:txBody>
      </p:sp>
    </p:spTree>
    <p:extLst>
      <p:ext uri="{BB962C8B-B14F-4D97-AF65-F5344CB8AC3E}">
        <p14:creationId xmlns:p14="http://schemas.microsoft.com/office/powerpoint/2010/main" val="118948239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TMS/</a:t>
            </a:r>
            <a:r>
              <a:rPr lang="tr-TR" b="1" dirty="0" err="1"/>
              <a:t>TFRS’lerin</a:t>
            </a:r>
            <a:r>
              <a:rPr lang="tr-TR" b="1" dirty="0"/>
              <a:t> </a:t>
            </a:r>
            <a:r>
              <a:rPr lang="tr-TR" b="1" dirty="0" smtClean="0"/>
              <a:t>Uygulanması </a:t>
            </a:r>
            <a:r>
              <a:rPr lang="tr-TR" b="1" dirty="0"/>
              <a:t>Konulu Çalışmalar</a:t>
            </a:r>
            <a:endParaRPr lang="tr-TR" dirty="0"/>
          </a:p>
        </p:txBody>
      </p:sp>
      <p:sp>
        <p:nvSpPr>
          <p:cNvPr id="3" name="İçerik Yer Tutucusu 2"/>
          <p:cNvSpPr>
            <a:spLocks noGrp="1"/>
          </p:cNvSpPr>
          <p:nvPr>
            <p:ph idx="1"/>
          </p:nvPr>
        </p:nvSpPr>
        <p:spPr/>
        <p:txBody>
          <a:bodyPr/>
          <a:lstStyle/>
          <a:p>
            <a:r>
              <a:rPr lang="tr-TR" dirty="0" smtClean="0"/>
              <a:t>Firmaların özelliklerine göre değişmekle birlikte, halka açık şirketlerin </a:t>
            </a:r>
            <a:r>
              <a:rPr lang="tr-TR" dirty="0" err="1" smtClean="0"/>
              <a:t>IFRS’lere</a:t>
            </a:r>
            <a:r>
              <a:rPr lang="tr-TR" dirty="0" smtClean="0"/>
              <a:t> uyum oranının düşük olduğu tespiti (Demir ve Bahadır 2013)</a:t>
            </a:r>
          </a:p>
          <a:p>
            <a:pPr marL="0" indent="0">
              <a:buNone/>
            </a:pPr>
            <a:endParaRPr lang="tr-TR" dirty="0"/>
          </a:p>
        </p:txBody>
      </p:sp>
    </p:spTree>
    <p:extLst>
      <p:ext uri="{BB962C8B-B14F-4D97-AF65-F5344CB8AC3E}">
        <p14:creationId xmlns:p14="http://schemas.microsoft.com/office/powerpoint/2010/main" val="15804667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kumimoji="1" lang="tr-TR" sz="3000" b="1" dirty="0" smtClean="0">
                <a:solidFill>
                  <a:schemeClr val="accent2"/>
                </a:solidFill>
              </a:rPr>
              <a:t>Muhasebe Standartlarının Revizyonu</a:t>
            </a:r>
            <a:endParaRPr kumimoji="1" lang="en-US" sz="3000" b="1" dirty="0">
              <a:solidFill>
                <a:schemeClr val="accent2"/>
              </a:solidFill>
            </a:endParaRPr>
          </a:p>
        </p:txBody>
      </p:sp>
      <p:sp>
        <p:nvSpPr>
          <p:cNvPr id="4" name="Slayt Numarası Yer Tutucusu 3"/>
          <p:cNvSpPr>
            <a:spLocks noGrp="1"/>
          </p:cNvSpPr>
          <p:nvPr>
            <p:ph type="sldNum" sz="quarter" idx="12"/>
          </p:nvPr>
        </p:nvSpPr>
        <p:spPr/>
        <p:txBody>
          <a:bodyPr/>
          <a:lstStyle/>
          <a:p>
            <a:fld id="{80E4199C-9F05-49E3-8C56-FB7607AEBFD3}" type="slidenum">
              <a:rPr lang="tr-TR" smtClean="0">
                <a:solidFill>
                  <a:srgbClr val="1D3641"/>
                </a:solidFill>
              </a:rPr>
              <a:pPr/>
              <a:t>41</a:t>
            </a:fld>
            <a:endParaRPr lang="tr-TR" dirty="0">
              <a:solidFill>
                <a:srgbClr val="1D3641"/>
              </a:solidFill>
            </a:endParaRPr>
          </a:p>
        </p:txBody>
      </p:sp>
      <p:sp>
        <p:nvSpPr>
          <p:cNvPr id="5" name="İçerik Yer Tutucusu 4"/>
          <p:cNvSpPr>
            <a:spLocks noGrp="1"/>
          </p:cNvSpPr>
          <p:nvPr>
            <p:ph sz="quarter" idx="1"/>
          </p:nvPr>
        </p:nvSpPr>
        <p:spPr/>
        <p:txBody>
          <a:bodyPr>
            <a:normAutofit/>
          </a:bodyPr>
          <a:lstStyle/>
          <a:p>
            <a:pPr algn="just">
              <a:buFont typeface="Wingdings" panose="05000000000000000000" pitchFamily="2" charset="2"/>
              <a:buChar char="ü"/>
            </a:pPr>
            <a:r>
              <a:rPr lang="tr-TR" sz="3300" dirty="0" smtClean="0">
                <a:solidFill>
                  <a:schemeClr val="tx1">
                    <a:lumMod val="75000"/>
                    <a:lumOff val="25000"/>
                  </a:schemeClr>
                </a:solidFill>
              </a:rPr>
              <a:t>Yürürlükte </a:t>
            </a:r>
            <a:r>
              <a:rPr lang="tr-TR" sz="3300" dirty="0">
                <a:solidFill>
                  <a:schemeClr val="tx1">
                    <a:lumMod val="75000"/>
                    <a:lumOff val="25000"/>
                  </a:schemeClr>
                </a:solidFill>
              </a:rPr>
              <a:t>bulunan standartların revizyonu amacıyla 17 adet çalışma komisyonu oluşturulmuştur. </a:t>
            </a:r>
            <a:r>
              <a:rPr lang="tr-TR" sz="3300" dirty="0" smtClean="0">
                <a:solidFill>
                  <a:schemeClr val="tx1">
                    <a:lumMod val="75000"/>
                    <a:lumOff val="25000"/>
                  </a:schemeClr>
                </a:solidFill>
              </a:rPr>
              <a:t>Komisyonlara</a:t>
            </a:r>
            <a:r>
              <a:rPr lang="tr-TR" sz="3300" dirty="0">
                <a:solidFill>
                  <a:schemeClr val="tx1">
                    <a:lumMod val="75000"/>
                    <a:lumOff val="25000"/>
                  </a:schemeClr>
                </a:solidFill>
              </a:rPr>
              <a:t>, ilgili tüm tarafların katılımı sağlanmıştır. </a:t>
            </a:r>
            <a:endParaRPr lang="tr-TR" sz="3300" dirty="0" smtClean="0">
              <a:solidFill>
                <a:schemeClr val="tx1">
                  <a:lumMod val="75000"/>
                  <a:lumOff val="25000"/>
                </a:schemeClr>
              </a:solidFill>
            </a:endParaRPr>
          </a:p>
          <a:p>
            <a:pPr algn="just">
              <a:buFont typeface="Wingdings" panose="05000000000000000000" pitchFamily="2" charset="2"/>
              <a:buChar char="ü"/>
            </a:pPr>
            <a:r>
              <a:rPr lang="tr-TR" sz="3300" dirty="0" smtClean="0">
                <a:solidFill>
                  <a:schemeClr val="tx1">
                    <a:lumMod val="75000"/>
                    <a:lumOff val="25000"/>
                  </a:schemeClr>
                </a:solidFill>
              </a:rPr>
              <a:t>Bu </a:t>
            </a:r>
            <a:r>
              <a:rPr lang="tr-TR" sz="3300" dirty="0">
                <a:solidFill>
                  <a:schemeClr val="tx1">
                    <a:lumMod val="75000"/>
                    <a:lumOff val="25000"/>
                  </a:schemeClr>
                </a:solidFill>
              </a:rPr>
              <a:t>çalışmalar tamamlandığında, </a:t>
            </a:r>
            <a:r>
              <a:rPr lang="tr-TR" sz="3300" dirty="0" err="1">
                <a:solidFill>
                  <a:schemeClr val="tx1">
                    <a:lumMod val="75000"/>
                    <a:lumOff val="25000"/>
                  </a:schemeClr>
                </a:solidFill>
              </a:rPr>
              <a:t>TMS'ler</a:t>
            </a:r>
            <a:r>
              <a:rPr lang="tr-TR" sz="3300" dirty="0">
                <a:solidFill>
                  <a:schemeClr val="tx1">
                    <a:lumMod val="75000"/>
                    <a:lumOff val="25000"/>
                  </a:schemeClr>
                </a:solidFill>
              </a:rPr>
              <a:t> daha anlaşılır ve kolay uygulanabilir olacaktır. </a:t>
            </a:r>
            <a:endParaRPr lang="en-US" dirty="0">
              <a:solidFill>
                <a:schemeClr val="tx1">
                  <a:lumMod val="75000"/>
                  <a:lumOff val="25000"/>
                </a:schemeClr>
              </a:solidFill>
            </a:endParaRPr>
          </a:p>
        </p:txBody>
      </p:sp>
      <p:pic>
        <p:nvPicPr>
          <p:cNvPr id="6"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spTree>
    <p:extLst>
      <p:ext uri="{BB962C8B-B14F-4D97-AF65-F5344CB8AC3E}">
        <p14:creationId xmlns:p14="http://schemas.microsoft.com/office/powerpoint/2010/main" val="223305288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Komisyon Çalışması</a:t>
            </a:r>
            <a:endParaRPr lang="tr-TR" b="1" dirty="0"/>
          </a:p>
        </p:txBody>
      </p:sp>
      <p:sp>
        <p:nvSpPr>
          <p:cNvPr id="3" name="İçerik Yer Tutucusu 2"/>
          <p:cNvSpPr>
            <a:spLocks noGrp="1"/>
          </p:cNvSpPr>
          <p:nvPr>
            <p:ph idx="1"/>
          </p:nvPr>
        </p:nvSpPr>
        <p:spPr/>
        <p:txBody>
          <a:bodyPr/>
          <a:lstStyle/>
          <a:p>
            <a:r>
              <a:rPr lang="tr-TR" dirty="0"/>
              <a:t>Muhasebe Sistemi Uygulama Genel Tebliği ile 2013/34 sayılı AB Direktifi arasındaki farklılık ve benzerlikleri tespit ederek ülkemizde AB düzenlemelerine uyumlu bir mevzuatın oluşturulması amacıyla yapılması gerekli çalışmalar konusunda yol haritasını belirlemek amacıyla bir komisyon kurulmasına karar verilmiştir.</a:t>
            </a:r>
          </a:p>
          <a:p>
            <a:endParaRPr lang="tr-TR" dirty="0"/>
          </a:p>
        </p:txBody>
      </p:sp>
      <p:pic>
        <p:nvPicPr>
          <p:cNvPr id="4" name="Resim 3"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spTree>
    <p:extLst>
      <p:ext uri="{BB962C8B-B14F-4D97-AF65-F5344CB8AC3E}">
        <p14:creationId xmlns:p14="http://schemas.microsoft.com/office/powerpoint/2010/main" val="268458392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2013/34 sayılı </a:t>
            </a:r>
            <a:r>
              <a:rPr lang="tr-TR" b="1" dirty="0" smtClean="0"/>
              <a:t>AB Muhasebe Direktifi</a:t>
            </a:r>
            <a:endParaRPr lang="tr-TR" b="1" dirty="0"/>
          </a:p>
        </p:txBody>
      </p:sp>
      <p:sp>
        <p:nvSpPr>
          <p:cNvPr id="3" name="İçerik Yer Tutucusu 2"/>
          <p:cNvSpPr>
            <a:spLocks noGrp="1"/>
          </p:cNvSpPr>
          <p:nvPr>
            <p:ph idx="1"/>
          </p:nvPr>
        </p:nvSpPr>
        <p:spPr>
          <a:xfrm>
            <a:off x="457200" y="1600200"/>
            <a:ext cx="8435280" cy="4525963"/>
          </a:xfrm>
        </p:spPr>
        <p:txBody>
          <a:bodyPr>
            <a:normAutofit fontScale="92500" lnSpcReduction="10000"/>
          </a:bodyPr>
          <a:lstStyle/>
          <a:p>
            <a:r>
              <a:rPr lang="tr-TR" sz="3000" dirty="0" smtClean="0"/>
              <a:t>Özellikle </a:t>
            </a:r>
            <a:r>
              <a:rPr lang="tr-TR" sz="3000" dirty="0"/>
              <a:t>küçük işletmeler üzerindeki uygulamaya ilişkin önemli yükleri azaltmak ve ayrıca finansal bilgilerin kalitesini ve </a:t>
            </a:r>
            <a:r>
              <a:rPr lang="tr-TR" sz="3000" dirty="0" err="1"/>
              <a:t>karşılaştırılabilirliğini</a:t>
            </a:r>
            <a:r>
              <a:rPr lang="tr-TR" sz="3000" dirty="0"/>
              <a:t> artırmayı amaçlamaktadır</a:t>
            </a:r>
            <a:r>
              <a:rPr lang="tr-TR" sz="3000" dirty="0" smtClean="0"/>
              <a:t>.</a:t>
            </a:r>
          </a:p>
          <a:p>
            <a:r>
              <a:rPr lang="tr-TR" sz="3000" dirty="0" smtClean="0"/>
              <a:t>“Önce </a:t>
            </a:r>
            <a:r>
              <a:rPr lang="tr-TR" sz="3000" dirty="0"/>
              <a:t>K</a:t>
            </a:r>
            <a:r>
              <a:rPr lang="tr-TR" sz="3000" dirty="0" smtClean="0"/>
              <a:t>üçükleri </a:t>
            </a:r>
            <a:r>
              <a:rPr lang="tr-TR" sz="3000" dirty="0"/>
              <a:t>D</a:t>
            </a:r>
            <a:r>
              <a:rPr lang="tr-TR" sz="3000" dirty="0" smtClean="0"/>
              <a:t>üşün</a:t>
            </a:r>
            <a:r>
              <a:rPr lang="tr-TR" sz="3000" dirty="0"/>
              <a:t>” </a:t>
            </a:r>
            <a:r>
              <a:rPr lang="tr-TR" sz="3000" dirty="0" smtClean="0"/>
              <a:t>yaklaşımı</a:t>
            </a:r>
          </a:p>
          <a:p>
            <a:r>
              <a:rPr lang="tr-TR" sz="3000" dirty="0"/>
              <a:t>Üye Ülkelerin bu Direktife uyum sağlamak amacıyla en geç 20 Temmuz 2015 tarihine kadar gerekli düzenlemeleri yürürlüğe koymaları ve bu düzenlemelerin 1 Ocak 2016 tarihinde veya sonrasında başlayan hesap dönemleri itibarıyla uygulanmaya başlaması gerekmektedir. </a:t>
            </a:r>
          </a:p>
          <a:p>
            <a:endParaRPr lang="tr-TR" dirty="0"/>
          </a:p>
        </p:txBody>
      </p:sp>
      <p:pic>
        <p:nvPicPr>
          <p:cNvPr id="4" name="Resim 3"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spTree>
    <p:extLst>
      <p:ext uri="{BB962C8B-B14F-4D97-AF65-F5344CB8AC3E}">
        <p14:creationId xmlns:p14="http://schemas.microsoft.com/office/powerpoint/2010/main" val="328021561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2013/34 sayılı AB Muhasebe Direktifi</a:t>
            </a:r>
            <a:endParaRPr lang="tr-TR" dirty="0"/>
          </a:p>
        </p:txBody>
      </p:sp>
      <p:sp>
        <p:nvSpPr>
          <p:cNvPr id="3" name="İçerik Yer Tutucusu 2"/>
          <p:cNvSpPr>
            <a:spLocks noGrp="1"/>
          </p:cNvSpPr>
          <p:nvPr>
            <p:ph idx="1"/>
          </p:nvPr>
        </p:nvSpPr>
        <p:spPr/>
        <p:txBody>
          <a:bodyPr/>
          <a:lstStyle/>
          <a:p>
            <a:r>
              <a:rPr lang="tr-TR" dirty="0"/>
              <a:t>Finansal tablolarını zorunlu ya da isteğe bağlı olarak Uluslararası Finansal Raporlama Standartlarına göre hazırlamayan </a:t>
            </a:r>
            <a:r>
              <a:rPr lang="tr-TR" b="1" dirty="0"/>
              <a:t>sınırlı sorumlu işletmeler</a:t>
            </a:r>
            <a:r>
              <a:rPr lang="tr-TR" dirty="0"/>
              <a:t> ise konsolide ve/veya konsolide olmayan finansal tablolarını bu Direktif hükümleri çerçevesinde oluşturulan Üye Ülke mevzuatına göre hazırlamaları gerekmektedir.  </a:t>
            </a:r>
          </a:p>
          <a:p>
            <a:endParaRPr lang="tr-TR" dirty="0"/>
          </a:p>
        </p:txBody>
      </p:sp>
      <p:pic>
        <p:nvPicPr>
          <p:cNvPr id="4" name="Resim 3"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spTree>
    <p:extLst>
      <p:ext uri="{BB962C8B-B14F-4D97-AF65-F5344CB8AC3E}">
        <p14:creationId xmlns:p14="http://schemas.microsoft.com/office/powerpoint/2010/main" val="5672628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pPr marL="0" indent="0" algn="ctr">
              <a:buNone/>
            </a:pPr>
            <a:r>
              <a:rPr lang="tr-TR" b="1" dirty="0" smtClean="0"/>
              <a:t>Teşekkürler</a:t>
            </a:r>
            <a:endParaRPr lang="tr-TR" b="1" dirty="0"/>
          </a:p>
        </p:txBody>
      </p:sp>
    </p:spTree>
    <p:extLst>
      <p:ext uri="{BB962C8B-B14F-4D97-AF65-F5344CB8AC3E}">
        <p14:creationId xmlns:p14="http://schemas.microsoft.com/office/powerpoint/2010/main" val="4645440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Muhasebe ve Raporlamada Standardizasyon</a:t>
            </a:r>
            <a:endParaRPr lang="tr-TR" b="1" dirty="0"/>
          </a:p>
        </p:txBody>
      </p:sp>
      <p:sp>
        <p:nvSpPr>
          <p:cNvPr id="3" name="İçerik Yer Tutucusu 2"/>
          <p:cNvSpPr>
            <a:spLocks noGrp="1"/>
          </p:cNvSpPr>
          <p:nvPr>
            <p:ph idx="1"/>
          </p:nvPr>
        </p:nvSpPr>
        <p:spPr/>
        <p:txBody>
          <a:bodyPr>
            <a:normAutofit/>
          </a:bodyPr>
          <a:lstStyle/>
          <a:p>
            <a:r>
              <a:rPr lang="tr-TR" dirty="0" smtClean="0"/>
              <a:t>Standardizasyon</a:t>
            </a:r>
            <a:r>
              <a:rPr lang="tr-TR" dirty="0"/>
              <a:t>, daha kaliteli muhasebe ve finansal </a:t>
            </a:r>
            <a:r>
              <a:rPr lang="tr-TR" dirty="0" smtClean="0"/>
              <a:t>raporlama standartlarını sağlayacaktır.</a:t>
            </a:r>
          </a:p>
          <a:p>
            <a:pPr marL="0" indent="0">
              <a:buNone/>
            </a:pPr>
            <a:r>
              <a:rPr lang="tr-TR" dirty="0" smtClean="0"/>
              <a:t> </a:t>
            </a:r>
          </a:p>
          <a:p>
            <a:r>
              <a:rPr lang="tr-TR" dirty="0" smtClean="0"/>
              <a:t>Finansal piyasalarda </a:t>
            </a:r>
            <a:r>
              <a:rPr lang="tr-TR" dirty="0"/>
              <a:t>elde edilen verilerin de kalitesi yükselecek ve manipüle edilmiş finansal tablolar nedeniyle yatırımcıların ve ülke </a:t>
            </a:r>
            <a:r>
              <a:rPr lang="tr-TR" dirty="0" smtClean="0"/>
              <a:t>ekonomilerinin </a:t>
            </a:r>
            <a:r>
              <a:rPr lang="tr-TR" dirty="0"/>
              <a:t>uğradığı zararlar </a:t>
            </a:r>
            <a:r>
              <a:rPr lang="tr-TR" dirty="0" smtClean="0"/>
              <a:t>önlenecektir</a:t>
            </a:r>
            <a:r>
              <a:rPr lang="tr-TR" dirty="0"/>
              <a:t>.</a:t>
            </a:r>
          </a:p>
        </p:txBody>
      </p:sp>
    </p:spTree>
    <p:extLst>
      <p:ext uri="{BB962C8B-B14F-4D97-AF65-F5344CB8AC3E}">
        <p14:creationId xmlns:p14="http://schemas.microsoft.com/office/powerpoint/2010/main" val="26762644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Uluslararası Muhasebe Standartları</a:t>
            </a:r>
          </a:p>
        </p:txBody>
      </p:sp>
      <p:sp>
        <p:nvSpPr>
          <p:cNvPr id="3" name="İçerik Yer Tutucusu 2"/>
          <p:cNvSpPr>
            <a:spLocks noGrp="1"/>
          </p:cNvSpPr>
          <p:nvPr>
            <p:ph idx="1"/>
          </p:nvPr>
        </p:nvSpPr>
        <p:spPr/>
        <p:txBody>
          <a:bodyPr/>
          <a:lstStyle/>
          <a:p>
            <a:r>
              <a:rPr lang="tr-TR" dirty="0" smtClean="0"/>
              <a:t>Dünya </a:t>
            </a:r>
            <a:r>
              <a:rPr lang="tr-TR" dirty="0"/>
              <a:t>üzerinde kabul </a:t>
            </a:r>
            <a:r>
              <a:rPr lang="tr-TR" dirty="0" smtClean="0"/>
              <a:t>görmüş </a:t>
            </a:r>
            <a:r>
              <a:rPr lang="tr-TR" dirty="0"/>
              <a:t>iki farklı standart seti </a:t>
            </a:r>
            <a:r>
              <a:rPr lang="tr-TR" dirty="0" smtClean="0"/>
              <a:t>mevcuttur.</a:t>
            </a:r>
          </a:p>
          <a:p>
            <a:pPr marL="0" indent="0">
              <a:buNone/>
            </a:pPr>
            <a:endParaRPr lang="tr-TR" dirty="0" smtClean="0"/>
          </a:p>
          <a:p>
            <a:r>
              <a:rPr lang="tr-TR" dirty="0" smtClean="0"/>
              <a:t>Uluslararası </a:t>
            </a:r>
            <a:r>
              <a:rPr lang="tr-TR" dirty="0"/>
              <a:t>Finansal Raporlama </a:t>
            </a:r>
            <a:r>
              <a:rPr lang="tr-TR" dirty="0" smtClean="0"/>
              <a:t>Standartları </a:t>
            </a:r>
            <a:r>
              <a:rPr lang="tr-TR" dirty="0"/>
              <a:t>(IFRS) ve Birleşik Devletler Genel Kabul Görmüş Muhasebe </a:t>
            </a:r>
            <a:r>
              <a:rPr lang="tr-TR" dirty="0" smtClean="0"/>
              <a:t>İlkeleri </a:t>
            </a:r>
            <a:r>
              <a:rPr lang="tr-TR" dirty="0"/>
              <a:t>(</a:t>
            </a:r>
            <a:r>
              <a:rPr lang="tr-TR" dirty="0" smtClean="0"/>
              <a:t>USGAAP) </a:t>
            </a:r>
            <a:endParaRPr lang="tr-TR" dirty="0"/>
          </a:p>
        </p:txBody>
      </p:sp>
    </p:spTree>
    <p:extLst>
      <p:ext uri="{BB962C8B-B14F-4D97-AF65-F5344CB8AC3E}">
        <p14:creationId xmlns:p14="http://schemas.microsoft.com/office/powerpoint/2010/main" val="13624279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Uluslararası Muhasebe Standartları</a:t>
            </a:r>
          </a:p>
        </p:txBody>
      </p:sp>
      <p:sp>
        <p:nvSpPr>
          <p:cNvPr id="3" name="İçerik Yer Tutucusu 2"/>
          <p:cNvSpPr>
            <a:spLocks noGrp="1"/>
          </p:cNvSpPr>
          <p:nvPr>
            <p:ph idx="1"/>
          </p:nvPr>
        </p:nvSpPr>
        <p:spPr/>
        <p:txBody>
          <a:bodyPr/>
          <a:lstStyle/>
          <a:p>
            <a:r>
              <a:rPr lang="tr-TR" dirty="0" smtClean="0"/>
              <a:t>IASB tarafından çıkarılan </a:t>
            </a:r>
            <a:r>
              <a:rPr lang="tr-TR" dirty="0" err="1" smtClean="0"/>
              <a:t>IFRS’ler</a:t>
            </a:r>
            <a:r>
              <a:rPr lang="tr-TR" dirty="0" smtClean="0"/>
              <a:t> dünya geneline yayılırken, ülkeler standartları iç düzenlemelerine yansıtmaktadırlar. </a:t>
            </a:r>
          </a:p>
          <a:p>
            <a:pPr marL="0" indent="0">
              <a:buNone/>
            </a:pPr>
            <a:endParaRPr lang="tr-TR" dirty="0" smtClean="0"/>
          </a:p>
          <a:p>
            <a:r>
              <a:rPr lang="tr-TR" dirty="0" smtClean="0"/>
              <a:t>Böylelikle </a:t>
            </a:r>
            <a:r>
              <a:rPr lang="tr-TR" dirty="0" err="1" smtClean="0"/>
              <a:t>IFRS’ler</a:t>
            </a:r>
            <a:r>
              <a:rPr lang="tr-TR" dirty="0" smtClean="0"/>
              <a:t> tüm dünyanın ortak muhasebe ve finansal raporlama seti olarak kabul görmektedir.</a:t>
            </a:r>
            <a:endParaRPr lang="tr-TR" dirty="0"/>
          </a:p>
        </p:txBody>
      </p:sp>
    </p:spTree>
    <p:extLst>
      <p:ext uri="{BB962C8B-B14F-4D97-AF65-F5344CB8AC3E}">
        <p14:creationId xmlns:p14="http://schemas.microsoft.com/office/powerpoint/2010/main" val="8389195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404664"/>
            <a:ext cx="8229600" cy="666328"/>
          </a:xfrm>
        </p:spPr>
        <p:txBody>
          <a:bodyPr>
            <a:normAutofit/>
          </a:bodyPr>
          <a:lstStyle/>
          <a:p>
            <a:r>
              <a:rPr kumimoji="1" lang="tr-TR" sz="2800" b="1" dirty="0" smtClean="0">
                <a:solidFill>
                  <a:schemeClr val="accent2"/>
                </a:solidFill>
              </a:rPr>
              <a:t>Uluslararası Finansal Raporlama Standartları -</a:t>
            </a:r>
            <a:r>
              <a:rPr kumimoji="1" lang="tr-TR" sz="2800" b="1" dirty="0" err="1" smtClean="0">
                <a:solidFill>
                  <a:schemeClr val="accent2"/>
                </a:solidFill>
              </a:rPr>
              <a:t>IFRS</a:t>
            </a:r>
            <a:r>
              <a:rPr kumimoji="1" lang="tr-TR" sz="2800" b="1" dirty="0" smtClean="0">
                <a:solidFill>
                  <a:schemeClr val="accent2"/>
                </a:solidFill>
              </a:rPr>
              <a:t>-</a:t>
            </a:r>
            <a:endParaRPr kumimoji="1" lang="en-US" sz="2800" b="1" dirty="0">
              <a:solidFill>
                <a:schemeClr val="accent2"/>
              </a:solidFill>
            </a:endParaRPr>
          </a:p>
        </p:txBody>
      </p:sp>
      <p:sp>
        <p:nvSpPr>
          <p:cNvPr id="4" name="Slayt Numarası Yer Tutucusu 3"/>
          <p:cNvSpPr>
            <a:spLocks noGrp="1"/>
          </p:cNvSpPr>
          <p:nvPr>
            <p:ph type="sldNum" sz="quarter" idx="12"/>
          </p:nvPr>
        </p:nvSpPr>
        <p:spPr/>
        <p:txBody>
          <a:bodyPr/>
          <a:lstStyle/>
          <a:p>
            <a:fld id="{80E4199C-9F05-49E3-8C56-FB7607AEBFD3}" type="slidenum">
              <a:rPr lang="tr-TR" smtClean="0"/>
              <a:pPr/>
              <a:t>8</a:t>
            </a:fld>
            <a:endParaRPr lang="tr-TR" dirty="0"/>
          </a:p>
        </p:txBody>
      </p:sp>
      <p:sp>
        <p:nvSpPr>
          <p:cNvPr id="5" name="İçerik Yer Tutucusu 4"/>
          <p:cNvSpPr>
            <a:spLocks noGrp="1"/>
          </p:cNvSpPr>
          <p:nvPr>
            <p:ph sz="quarter" idx="1"/>
          </p:nvPr>
        </p:nvSpPr>
        <p:spPr>
          <a:xfrm>
            <a:off x="395536" y="1268760"/>
            <a:ext cx="8229600" cy="4525963"/>
          </a:xfrm>
        </p:spPr>
        <p:txBody>
          <a:bodyPr>
            <a:normAutofit fontScale="92500" lnSpcReduction="10000"/>
          </a:bodyPr>
          <a:lstStyle/>
          <a:p>
            <a:r>
              <a:rPr lang="tr-TR" sz="2800" dirty="0">
                <a:solidFill>
                  <a:schemeClr val="tx1">
                    <a:lumMod val="75000"/>
                    <a:lumOff val="25000"/>
                  </a:schemeClr>
                </a:solidFill>
              </a:rPr>
              <a:t>1972 </a:t>
            </a:r>
            <a:r>
              <a:rPr lang="tr-TR" sz="2800" dirty="0" smtClean="0">
                <a:solidFill>
                  <a:schemeClr val="tx1">
                    <a:lumMod val="75000"/>
                    <a:lumOff val="25000"/>
                  </a:schemeClr>
                </a:solidFill>
              </a:rPr>
              <a:t>Dünya </a:t>
            </a:r>
            <a:r>
              <a:rPr lang="tr-TR" sz="2800" dirty="0">
                <a:solidFill>
                  <a:schemeClr val="tx1">
                    <a:lumMod val="75000"/>
                    <a:lumOff val="25000"/>
                  </a:schemeClr>
                </a:solidFill>
              </a:rPr>
              <a:t>Muhasebe </a:t>
            </a:r>
            <a:r>
              <a:rPr lang="tr-TR" sz="2800" dirty="0" smtClean="0">
                <a:solidFill>
                  <a:schemeClr val="tx1">
                    <a:lumMod val="75000"/>
                    <a:lumOff val="25000"/>
                  </a:schemeClr>
                </a:solidFill>
              </a:rPr>
              <a:t>Kongresi -IASC-</a:t>
            </a:r>
          </a:p>
          <a:p>
            <a:r>
              <a:rPr lang="tr-TR" sz="2800" dirty="0" smtClean="0">
                <a:solidFill>
                  <a:schemeClr val="tx1">
                    <a:lumMod val="75000"/>
                    <a:lumOff val="25000"/>
                  </a:schemeClr>
                </a:solidFill>
              </a:rPr>
              <a:t>1973-2001        IASC</a:t>
            </a:r>
          </a:p>
          <a:p>
            <a:r>
              <a:rPr lang="tr-TR" sz="2800" dirty="0" smtClean="0">
                <a:solidFill>
                  <a:schemeClr val="tx1">
                    <a:lumMod val="75000"/>
                    <a:lumOff val="25000"/>
                  </a:schemeClr>
                </a:solidFill>
              </a:rPr>
              <a:t>2001 yılında </a:t>
            </a:r>
            <a:r>
              <a:rPr lang="tr-TR" sz="2800" dirty="0" err="1" smtClean="0">
                <a:solidFill>
                  <a:schemeClr val="tx1">
                    <a:lumMod val="75000"/>
                    <a:lumOff val="25000"/>
                  </a:schemeClr>
                </a:solidFill>
              </a:rPr>
              <a:t>IASB’nin</a:t>
            </a:r>
            <a:r>
              <a:rPr lang="tr-TR" sz="2800" dirty="0" smtClean="0">
                <a:solidFill>
                  <a:schemeClr val="tx1">
                    <a:lumMod val="75000"/>
                    <a:lumOff val="25000"/>
                  </a:schemeClr>
                </a:solidFill>
              </a:rPr>
              <a:t> kuruluşu</a:t>
            </a:r>
          </a:p>
          <a:p>
            <a:pPr lvl="1"/>
            <a:r>
              <a:rPr lang="tr-TR" sz="2500" dirty="0" smtClean="0">
                <a:solidFill>
                  <a:schemeClr val="tx1">
                    <a:lumMod val="75000"/>
                    <a:lumOff val="25000"/>
                  </a:schemeClr>
                </a:solidFill>
              </a:rPr>
              <a:t>Daha fazla katılımcı yer aldı</a:t>
            </a:r>
          </a:p>
          <a:p>
            <a:pPr algn="just"/>
            <a:r>
              <a:rPr lang="tr-TR" sz="2800" dirty="0" err="1" smtClean="0">
                <a:solidFill>
                  <a:schemeClr val="tx1">
                    <a:lumMod val="75000"/>
                    <a:lumOff val="25000"/>
                  </a:schemeClr>
                </a:solidFill>
              </a:rPr>
              <a:t>IAS’lerin</a:t>
            </a:r>
            <a:r>
              <a:rPr lang="tr-TR" sz="2800" dirty="0" smtClean="0">
                <a:solidFill>
                  <a:schemeClr val="tx1">
                    <a:lumMod val="75000"/>
                    <a:lumOff val="25000"/>
                  </a:schemeClr>
                </a:solidFill>
              </a:rPr>
              <a:t> </a:t>
            </a:r>
            <a:r>
              <a:rPr lang="tr-TR" sz="2800" dirty="0">
                <a:solidFill>
                  <a:schemeClr val="tx1">
                    <a:lumMod val="75000"/>
                    <a:lumOff val="25000"/>
                  </a:schemeClr>
                </a:solidFill>
              </a:rPr>
              <a:t>belirlenmesi sürecindeki </a:t>
            </a:r>
            <a:r>
              <a:rPr lang="tr-TR" sz="2800" dirty="0" smtClean="0">
                <a:solidFill>
                  <a:schemeClr val="tx1">
                    <a:lumMod val="75000"/>
                    <a:lumOff val="25000"/>
                  </a:schemeClr>
                </a:solidFill>
              </a:rPr>
              <a:t>aktörler:</a:t>
            </a:r>
            <a:endParaRPr lang="tr-TR" sz="2800" dirty="0">
              <a:solidFill>
                <a:schemeClr val="tx1">
                  <a:lumMod val="75000"/>
                  <a:lumOff val="25000"/>
                </a:schemeClr>
              </a:solidFill>
            </a:endParaRPr>
          </a:p>
          <a:p>
            <a:pPr marL="548640" lvl="3" indent="-274320" algn="just">
              <a:spcBef>
                <a:spcPts val="600"/>
              </a:spcBef>
              <a:buClr>
                <a:schemeClr val="accent1"/>
              </a:buClr>
              <a:buFont typeface="Wingdings" pitchFamily="2" charset="2"/>
              <a:buChar char="ü"/>
            </a:pPr>
            <a:r>
              <a:rPr lang="tr-TR" sz="2000" dirty="0">
                <a:solidFill>
                  <a:schemeClr val="tx1">
                    <a:lumMod val="75000"/>
                    <a:lumOff val="25000"/>
                  </a:schemeClr>
                </a:solidFill>
              </a:rPr>
              <a:t>Uluslararası Muhasebe Standartları Kurulu (</a:t>
            </a:r>
            <a:r>
              <a:rPr lang="tr-TR" sz="2000" dirty="0" err="1">
                <a:solidFill>
                  <a:schemeClr val="tx1">
                    <a:lumMod val="75000"/>
                    <a:lumOff val="25000"/>
                  </a:schemeClr>
                </a:solidFill>
              </a:rPr>
              <a:t>IASB</a:t>
            </a:r>
            <a:r>
              <a:rPr lang="tr-TR" sz="2000" dirty="0">
                <a:solidFill>
                  <a:schemeClr val="tx1">
                    <a:lumMod val="75000"/>
                    <a:lumOff val="25000"/>
                  </a:schemeClr>
                </a:solidFill>
              </a:rPr>
              <a:t>)</a:t>
            </a:r>
          </a:p>
          <a:p>
            <a:pPr marL="548640" lvl="3" indent="-274320" algn="just">
              <a:spcBef>
                <a:spcPts val="600"/>
              </a:spcBef>
              <a:buClr>
                <a:schemeClr val="accent1"/>
              </a:buClr>
              <a:buFont typeface="Wingdings" pitchFamily="2" charset="2"/>
              <a:buChar char="ü"/>
            </a:pPr>
            <a:r>
              <a:rPr lang="tr-TR" sz="2000" dirty="0">
                <a:solidFill>
                  <a:schemeClr val="tx1">
                    <a:lumMod val="75000"/>
                    <a:lumOff val="25000"/>
                  </a:schemeClr>
                </a:solidFill>
              </a:rPr>
              <a:t>Avrupa Birliği Komisyonu (EU)</a:t>
            </a:r>
          </a:p>
          <a:p>
            <a:pPr marL="548640" lvl="3" indent="-274320" algn="just">
              <a:spcBef>
                <a:spcPts val="600"/>
              </a:spcBef>
              <a:buClr>
                <a:schemeClr val="accent1"/>
              </a:buClr>
              <a:buFont typeface="Wingdings" pitchFamily="2" charset="2"/>
              <a:buChar char="ü"/>
            </a:pPr>
            <a:r>
              <a:rPr lang="tr-TR" sz="2000" dirty="0">
                <a:solidFill>
                  <a:schemeClr val="tx1">
                    <a:lumMod val="75000"/>
                    <a:lumOff val="25000"/>
                  </a:schemeClr>
                </a:solidFill>
              </a:rPr>
              <a:t>Uluslararası Sermaye Piyasaları Organizasyonu (</a:t>
            </a:r>
            <a:r>
              <a:rPr lang="tr-TR" sz="2000" dirty="0" err="1">
                <a:solidFill>
                  <a:schemeClr val="tx1">
                    <a:lumMod val="75000"/>
                    <a:lumOff val="25000"/>
                  </a:schemeClr>
                </a:solidFill>
              </a:rPr>
              <a:t>IOSCO</a:t>
            </a:r>
            <a:r>
              <a:rPr lang="tr-TR" sz="2000" dirty="0">
                <a:solidFill>
                  <a:schemeClr val="tx1">
                    <a:lumMod val="75000"/>
                    <a:lumOff val="25000"/>
                  </a:schemeClr>
                </a:solidFill>
              </a:rPr>
              <a:t>)</a:t>
            </a:r>
          </a:p>
          <a:p>
            <a:pPr marL="548640" lvl="3" indent="-274320" algn="just">
              <a:spcBef>
                <a:spcPts val="600"/>
              </a:spcBef>
              <a:buClr>
                <a:schemeClr val="accent1"/>
              </a:buClr>
              <a:buFont typeface="Wingdings" pitchFamily="2" charset="2"/>
              <a:buChar char="ü"/>
            </a:pPr>
            <a:r>
              <a:rPr lang="tr-TR" sz="2000" dirty="0">
                <a:solidFill>
                  <a:schemeClr val="tx1">
                    <a:lumMod val="75000"/>
                    <a:lumOff val="25000"/>
                  </a:schemeClr>
                </a:solidFill>
              </a:rPr>
              <a:t>Uluslararası muhasebe ve raporlama standartları konusunda uzmanlarca teşkil edilen Birleşmiş Milletler hükümetler arası çalışma grubu (</a:t>
            </a:r>
            <a:r>
              <a:rPr lang="tr-TR" sz="2000" dirty="0" err="1">
                <a:solidFill>
                  <a:schemeClr val="tx1">
                    <a:lumMod val="75000"/>
                    <a:lumOff val="25000"/>
                  </a:schemeClr>
                </a:solidFill>
              </a:rPr>
              <a:t>ISAR</a:t>
            </a:r>
            <a:r>
              <a:rPr lang="tr-TR" sz="2000" dirty="0">
                <a:solidFill>
                  <a:schemeClr val="tx1">
                    <a:lumMod val="75000"/>
                    <a:lumOff val="25000"/>
                  </a:schemeClr>
                </a:solidFill>
              </a:rPr>
              <a:t>)</a:t>
            </a:r>
          </a:p>
          <a:p>
            <a:pPr marL="548640" lvl="3" indent="-274320" algn="just">
              <a:spcBef>
                <a:spcPts val="600"/>
              </a:spcBef>
              <a:buClr>
                <a:schemeClr val="accent1"/>
              </a:buClr>
              <a:buFont typeface="Wingdings" pitchFamily="2" charset="2"/>
              <a:buChar char="ü"/>
            </a:pPr>
            <a:r>
              <a:rPr lang="tr-TR" sz="2000" dirty="0">
                <a:solidFill>
                  <a:schemeClr val="tx1">
                    <a:lumMod val="75000"/>
                    <a:lumOff val="25000"/>
                  </a:schemeClr>
                </a:solidFill>
              </a:rPr>
              <a:t>Ekonomik İşbirliği ve Kalkınma Teşkilatının muhasebe standartlarına ilişkin çalışma </a:t>
            </a:r>
            <a:r>
              <a:rPr lang="tr-TR" sz="2000" dirty="0" err="1">
                <a:solidFill>
                  <a:schemeClr val="tx1">
                    <a:lumMod val="75000"/>
                    <a:lumOff val="25000"/>
                  </a:schemeClr>
                </a:solidFill>
              </a:rPr>
              <a:t>grubu'dur</a:t>
            </a:r>
            <a:r>
              <a:rPr lang="tr-TR" sz="2000" dirty="0">
                <a:solidFill>
                  <a:schemeClr val="tx1">
                    <a:lumMod val="75000"/>
                    <a:lumOff val="25000"/>
                  </a:schemeClr>
                </a:solidFill>
              </a:rPr>
              <a:t> (OECD </a:t>
            </a:r>
            <a:r>
              <a:rPr lang="tr-TR" sz="2000" dirty="0" err="1">
                <a:solidFill>
                  <a:schemeClr val="tx1">
                    <a:lumMod val="75000"/>
                    <a:lumOff val="25000"/>
                  </a:schemeClr>
                </a:solidFill>
              </a:rPr>
              <a:t>Working</a:t>
            </a:r>
            <a:r>
              <a:rPr lang="tr-TR" sz="2000" dirty="0">
                <a:solidFill>
                  <a:schemeClr val="tx1">
                    <a:lumMod val="75000"/>
                    <a:lumOff val="25000"/>
                  </a:schemeClr>
                </a:solidFill>
              </a:rPr>
              <a:t> </a:t>
            </a:r>
            <a:r>
              <a:rPr lang="tr-TR" sz="2000" dirty="0" err="1">
                <a:solidFill>
                  <a:schemeClr val="tx1">
                    <a:lumMod val="75000"/>
                    <a:lumOff val="25000"/>
                  </a:schemeClr>
                </a:solidFill>
              </a:rPr>
              <a:t>Group</a:t>
            </a:r>
            <a:r>
              <a:rPr lang="tr-TR" sz="2000" dirty="0">
                <a:solidFill>
                  <a:schemeClr val="tx1">
                    <a:lumMod val="75000"/>
                    <a:lumOff val="25000"/>
                  </a:schemeClr>
                </a:solidFill>
              </a:rPr>
              <a:t>)</a:t>
            </a:r>
          </a:p>
          <a:p>
            <a:pPr marL="274320" lvl="1" indent="0" algn="just">
              <a:buNone/>
            </a:pPr>
            <a:endParaRPr lang="en-US" sz="2500" dirty="0">
              <a:solidFill>
                <a:schemeClr val="tx1">
                  <a:lumMod val="75000"/>
                  <a:lumOff val="25000"/>
                </a:schemeClr>
              </a:solidFill>
            </a:endParaRPr>
          </a:p>
        </p:txBody>
      </p:sp>
      <p:pic>
        <p:nvPicPr>
          <p:cNvPr id="6" name="Resim 5" descr="C:\Users\pc\Desktop\mail.google.com.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84369" y="6021288"/>
            <a:ext cx="1080120" cy="648072"/>
          </a:xfrm>
          <a:prstGeom prst="rect">
            <a:avLst/>
          </a:prstGeom>
          <a:noFill/>
          <a:ln>
            <a:noFill/>
          </a:ln>
        </p:spPr>
      </p:pic>
    </p:spTree>
    <p:extLst>
      <p:ext uri="{BB962C8B-B14F-4D97-AF65-F5344CB8AC3E}">
        <p14:creationId xmlns:p14="http://schemas.microsoft.com/office/powerpoint/2010/main" val="20160494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r>
              <a:rPr lang="tr-TR" dirty="0" smtClean="0"/>
              <a:t>UMS-IASB-Yapısı</a:t>
            </a:r>
            <a:endParaRPr lang="tr-TR" dirty="0"/>
          </a:p>
        </p:txBody>
      </p:sp>
      <p:sp>
        <p:nvSpPr>
          <p:cNvPr id="4" name="Slide Number Placeholder 3"/>
          <p:cNvSpPr>
            <a:spLocks noGrp="1"/>
          </p:cNvSpPr>
          <p:nvPr>
            <p:ph type="sldNum" sz="quarter" idx="12"/>
          </p:nvPr>
        </p:nvSpPr>
        <p:spPr/>
        <p:txBody>
          <a:bodyPr/>
          <a:lstStyle/>
          <a:p>
            <a:fld id="{C895CAD9-19BC-4EDD-8D40-7660B5FF2A93}" type="slidenum">
              <a:rPr lang="tr-TR" smtClean="0"/>
              <a:pPr/>
              <a:t>9</a:t>
            </a:fld>
            <a:endParaRPr lang="tr-TR"/>
          </a:p>
        </p:txBody>
      </p:sp>
      <p:pic>
        <p:nvPicPr>
          <p:cNvPr id="5" name="Content Placeholder 4"/>
          <p:cNvPicPr>
            <a:picLocks noGrp="1"/>
          </p:cNvPicPr>
          <p:nvPr>
            <p:ph idx="1"/>
          </p:nvPr>
        </p:nvPicPr>
        <p:blipFill>
          <a:blip r:embed="rId3" cstate="print"/>
          <a:srcRect/>
          <a:stretch>
            <a:fillRect/>
          </a:stretch>
        </p:blipFill>
        <p:spPr bwMode="auto">
          <a:xfrm>
            <a:off x="107504" y="1124744"/>
            <a:ext cx="8424935" cy="5256584"/>
          </a:xfrm>
          <a:prstGeom prst="rect">
            <a:avLst/>
          </a:prstGeom>
          <a:noFill/>
          <a:ln w="9525">
            <a:noFill/>
            <a:miter lim="800000"/>
            <a:headEnd/>
            <a:tailEnd/>
          </a:ln>
        </p:spPr>
      </p:pic>
    </p:spTree>
    <p:extLst>
      <p:ext uri="{BB962C8B-B14F-4D97-AF65-F5344CB8AC3E}">
        <p14:creationId xmlns:p14="http://schemas.microsoft.com/office/powerpoint/2010/main" val="22419896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2081</TotalTime>
  <Words>3065</Words>
  <Application>Microsoft Office PowerPoint</Application>
  <PresentationFormat>Ekran Gösterisi (4:3)</PresentationFormat>
  <Paragraphs>553</Paragraphs>
  <Slides>45</Slides>
  <Notes>3</Notes>
  <HiddenSlides>0</HiddenSlides>
  <MMClips>0</MMClips>
  <ScaleCrop>false</ScaleCrop>
  <HeadingPairs>
    <vt:vector size="4" baseType="variant">
      <vt:variant>
        <vt:lpstr>Tema</vt:lpstr>
      </vt:variant>
      <vt:variant>
        <vt:i4>1</vt:i4>
      </vt:variant>
      <vt:variant>
        <vt:lpstr>Slayt Başlıkları</vt:lpstr>
      </vt:variant>
      <vt:variant>
        <vt:i4>45</vt:i4>
      </vt:variant>
    </vt:vector>
  </HeadingPairs>
  <TitlesOfParts>
    <vt:vector size="46" baseType="lpstr">
      <vt:lpstr>Ofis Teması</vt:lpstr>
      <vt:lpstr> KALİTELİ FİNANSAL RAPORLAMA ve STANDARTLAR   Finansal Raporlama Standartları ve Uygulamaları</vt:lpstr>
      <vt:lpstr>Sunum Planı</vt:lpstr>
      <vt:lpstr>Muhasebe ve Raporlamada Standardizasyon</vt:lpstr>
      <vt:lpstr>Muhasebe ve Raporlamada Standardizasyon</vt:lpstr>
      <vt:lpstr>Muhasebe ve Raporlamada Standardizasyon</vt:lpstr>
      <vt:lpstr>Uluslararası Muhasebe Standartları</vt:lpstr>
      <vt:lpstr>Uluslararası Muhasebe Standartları</vt:lpstr>
      <vt:lpstr>Uluslararası Finansal Raporlama Standartları -IFRS-</vt:lpstr>
      <vt:lpstr>UMS-IASB-Yapısı</vt:lpstr>
      <vt:lpstr>UMS-IASB-Yapısı</vt:lpstr>
      <vt:lpstr>Yakınsama Çalışmaları</vt:lpstr>
      <vt:lpstr>Yakınsama Çalışmaları</vt:lpstr>
      <vt:lpstr>Dünyada IFRS Kullanımı</vt:lpstr>
      <vt:lpstr>Dünyada IFRS Kullanımı</vt:lpstr>
      <vt:lpstr>Dünyada IFRS Kullanımı</vt:lpstr>
      <vt:lpstr>Muhasebe Standartlarının Gelişimi</vt:lpstr>
      <vt:lpstr>Muhasebe Standartlarının Gelişimi</vt:lpstr>
      <vt:lpstr>Standartların Gelişim Süreci</vt:lpstr>
      <vt:lpstr>Türkiye Muhasebe Standartları Kurulu</vt:lpstr>
      <vt:lpstr>Standartların Gelişim Süreci</vt:lpstr>
      <vt:lpstr>Uluslararası Finansal Raporlama Standartları -IFRS-</vt:lpstr>
      <vt:lpstr>TMS’ler nelerdir? Kimler Uygular?</vt:lpstr>
      <vt:lpstr>TMS’ler nelerdir? Kimler Uygular?</vt:lpstr>
      <vt:lpstr>TMS’ler nelerdir? Kimler Uygular?</vt:lpstr>
      <vt:lpstr>TMS’leri Kimler Uygular?</vt:lpstr>
      <vt:lpstr>TMS’leri Kimler Uygular?</vt:lpstr>
      <vt:lpstr>PowerPoint Sunusu</vt:lpstr>
      <vt:lpstr>Yürürlükteki Muhasebe Standartları</vt:lpstr>
      <vt:lpstr>Yürürlükteki Muhasebe Standartları</vt:lpstr>
      <vt:lpstr>Yürürlükteki Muhasebe Standartları</vt:lpstr>
      <vt:lpstr>Yürürlükteki Muhasebe Standartları</vt:lpstr>
      <vt:lpstr>TMS/TFRS’lerin Uygulanması Konulu Çalışmalar</vt:lpstr>
      <vt:lpstr>TMS/TFRS’lerin Uygulanması Konulu Çalışmalar</vt:lpstr>
      <vt:lpstr>TMS/TFRS’lerin Uygulanması Konulu Çalışmalar</vt:lpstr>
      <vt:lpstr>TMS/TFRS’lerin Uygulanması Konulu Çalışmalar</vt:lpstr>
      <vt:lpstr>TMS/TFRS’lerin Uygulaması Konulu Çalışmalar</vt:lpstr>
      <vt:lpstr>TMS/TFRS’lerin Uygulaması Konulu Çalışmalar</vt:lpstr>
      <vt:lpstr>TMS/TFRS’lerin Uygulaması Konulu Çalışmalar</vt:lpstr>
      <vt:lpstr>TMS/TFRS’lerin Uygulanması Konulu Çalışmalar</vt:lpstr>
      <vt:lpstr>TMS/TFRS’lerin Uygulanması Konulu Çalışmalar</vt:lpstr>
      <vt:lpstr>Muhasebe Standartlarının Revizyonu</vt:lpstr>
      <vt:lpstr>Komisyon Çalışması</vt:lpstr>
      <vt:lpstr>2013/34 sayılı AB Muhasebe Direktifi</vt:lpstr>
      <vt:lpstr>2013/34 sayılı AB Muhasebe Direktifi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user3</dc:creator>
  <cp:lastModifiedBy>Murat YUNLU</cp:lastModifiedBy>
  <cp:revision>167</cp:revision>
  <cp:lastPrinted>2014-09-17T04:58:36Z</cp:lastPrinted>
  <dcterms:created xsi:type="dcterms:W3CDTF">2012-06-10T17:42:20Z</dcterms:created>
  <dcterms:modified xsi:type="dcterms:W3CDTF">2014-09-17T06:22:25Z</dcterms:modified>
</cp:coreProperties>
</file>